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88825" cy="6858000"/>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0" i="0" u="none" strike="noStrike" cap="none">
                <a:solidFill>
                  <a:schemeClr val="dk1"/>
                </a:solidFill>
                <a:latin typeface="Calibri"/>
                <a:ea typeface="Calibri"/>
                <a:cs typeface="Calibri"/>
                <a:sym typeface="Calibri"/>
              </a:rPr>
              <a:t>National Aeronautics and Space Administration</a:t>
            </a:r>
            <a:endParaRPr sz="1600" b="0" i="0" u="none" strike="noStrike" cap="none">
              <a:solidFill>
                <a:schemeClr val="dk1"/>
              </a:solidFill>
              <a:latin typeface="Calibri"/>
              <a:ea typeface="Calibri"/>
              <a:cs typeface="Calibri"/>
              <a:sym typeface="Calibri"/>
            </a:endParaRPr>
          </a:p>
        </p:txBody>
      </p:sp>
      <p:sp>
        <p:nvSpPr>
          <p:cNvPr id="72" name="Google Shape;7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92" name="Google Shape;192;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99" name="Google Shape;199;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 name="Google Shape;7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l="8758" t="63329" r="8769" b="5507"/>
          <a:stretch/>
        </p:blipFill>
        <p:spPr>
          <a:xfrm>
            <a:off x="-1652" y="-1"/>
            <a:ext cx="12190477" cy="4606401"/>
          </a:xfrm>
          <a:prstGeom prst="rect">
            <a:avLst/>
          </a:prstGeom>
          <a:noFill/>
          <a:ln>
            <a:noFill/>
          </a:ln>
        </p:spPr>
      </p:pic>
      <p:sp>
        <p:nvSpPr>
          <p:cNvPr id="14" name="Google Shape;14;p2"/>
          <p:cNvSpPr txBox="1">
            <a:spLocks noGrp="1"/>
          </p:cNvSpPr>
          <p:nvPr>
            <p:ph type="ctrTitle"/>
          </p:nvPr>
        </p:nvSpPr>
        <p:spPr>
          <a:xfrm>
            <a:off x="1869242" y="4809507"/>
            <a:ext cx="9597290" cy="730682"/>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dk1"/>
              </a:buClr>
              <a:buSzPts val="3200"/>
              <a:buFont typeface="Century Gothic"/>
              <a:buNone/>
              <a:defRPr sz="32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5" name="Google Shape;15;p2"/>
          <p:cNvPicPr preferRelativeResize="0"/>
          <p:nvPr/>
        </p:nvPicPr>
        <p:blipFill rotWithShape="1">
          <a:blip r:embed="rId3">
            <a:alphaModFix/>
          </a:blip>
          <a:srcRect/>
          <a:stretch/>
        </p:blipFill>
        <p:spPr>
          <a:xfrm>
            <a:off x="147350" y="4923727"/>
            <a:ext cx="1573874" cy="1573874"/>
          </a:xfrm>
          <a:prstGeom prst="rect">
            <a:avLst/>
          </a:prstGeom>
          <a:noFill/>
          <a:ln>
            <a:noFill/>
          </a:ln>
        </p:spPr>
      </p:pic>
      <p:sp>
        <p:nvSpPr>
          <p:cNvPr id="16" name="Google Shape;16;p2"/>
          <p:cNvSpPr txBox="1">
            <a:spLocks noGrp="1"/>
          </p:cNvSpPr>
          <p:nvPr>
            <p:ph type="body" idx="1"/>
          </p:nvPr>
        </p:nvSpPr>
        <p:spPr>
          <a:xfrm>
            <a:off x="1868574" y="5636267"/>
            <a:ext cx="9598611" cy="439738"/>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8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40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40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40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40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
        <p:nvSpPr>
          <p:cNvPr id="17" name="Google Shape;17;p2"/>
          <p:cNvSpPr txBox="1">
            <a:spLocks noGrp="1"/>
          </p:cNvSpPr>
          <p:nvPr>
            <p:ph type="body" idx="2"/>
          </p:nvPr>
        </p:nvSpPr>
        <p:spPr>
          <a:xfrm>
            <a:off x="1868574" y="6172083"/>
            <a:ext cx="9598611" cy="439738"/>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800"/>
              </a:spcBef>
              <a:spcAft>
                <a:spcPts val="0"/>
              </a:spcAft>
              <a:buClr>
                <a:schemeClr val="dk1"/>
              </a:buClr>
              <a:buSzPts val="2000"/>
              <a:buFont typeface="Arial"/>
              <a:buNone/>
              <a:defRPr sz="20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40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40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40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400"/>
              </a:spcBef>
              <a:spcAft>
                <a:spcPts val="0"/>
              </a:spcAft>
              <a:buClr>
                <a:schemeClr val="dk1"/>
              </a:buClr>
              <a:buSzPts val="1600"/>
              <a:buFont typeface="Arial"/>
              <a:buNone/>
              <a:defRPr sz="16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cxnSp>
        <p:nvCxnSpPr>
          <p:cNvPr id="18" name="Google Shape;18;p2"/>
          <p:cNvCxnSpPr/>
          <p:nvPr/>
        </p:nvCxnSpPr>
        <p:spPr>
          <a:xfrm>
            <a:off x="-64" y="4606401"/>
            <a:ext cx="12188952" cy="0"/>
          </a:xfrm>
          <a:prstGeom prst="straightConnector1">
            <a:avLst/>
          </a:prstGeom>
          <a:noFill/>
          <a:ln w="25400" cap="flat" cmpd="sng">
            <a:solidFill>
              <a:schemeClr val="dk1"/>
            </a:solidFill>
            <a:prstDash val="solid"/>
            <a:round/>
            <a:headEnd type="none" w="sm" len="sm"/>
            <a:tailEnd type="none" w="sm" len="sm"/>
          </a:ln>
        </p:spPr>
      </p:cxnSp>
      <p:pic>
        <p:nvPicPr>
          <p:cNvPr id="19" name="Google Shape;19;p2" descr="NASA insigniaCMYK"/>
          <p:cNvPicPr preferRelativeResize="0"/>
          <p:nvPr/>
        </p:nvPicPr>
        <p:blipFill rotWithShape="1">
          <a:blip r:embed="rId4">
            <a:alphaModFix/>
          </a:blip>
          <a:srcRect/>
          <a:stretch/>
        </p:blipFill>
        <p:spPr>
          <a:xfrm>
            <a:off x="11027470" y="76200"/>
            <a:ext cx="951111" cy="761736"/>
          </a:xfrm>
          <a:prstGeom prst="rect">
            <a:avLst/>
          </a:prstGeom>
          <a:noFill/>
          <a:ln>
            <a:noFill/>
          </a:ln>
        </p:spPr>
      </p:pic>
      <p:sp>
        <p:nvSpPr>
          <p:cNvPr id="20" name="Google Shape;20;p2"/>
          <p:cNvSpPr/>
          <p:nvPr/>
        </p:nvSpPr>
        <p:spPr>
          <a:xfrm>
            <a:off x="147350" y="304800"/>
            <a:ext cx="2975262" cy="304800"/>
          </a:xfrm>
          <a:prstGeom prst="rect">
            <a:avLst/>
          </a:prstGeom>
          <a:solidFill>
            <a:srgbClr val="721E1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a:ea typeface="Century Gothic"/>
              <a:cs typeface="Century Gothic"/>
              <a:sym typeface="Century Gothic"/>
            </a:endParaRPr>
          </a:p>
        </p:txBody>
      </p:sp>
      <p:sp>
        <p:nvSpPr>
          <p:cNvPr id="21" name="Google Shape;21;p2"/>
          <p:cNvSpPr txBox="1"/>
          <p:nvPr/>
        </p:nvSpPr>
        <p:spPr>
          <a:xfrm>
            <a:off x="147350" y="318580"/>
            <a:ext cx="3295938" cy="276977"/>
          </a:xfrm>
          <a:prstGeom prst="rect">
            <a:avLst/>
          </a:prstGeom>
          <a:noFill/>
          <a:ln>
            <a:noFill/>
          </a:ln>
          <a:effectLst>
            <a:outerShdw blurRad="50800" dist="38100" dir="2700000" algn="tl" rotWithShape="0">
              <a:srgbClr val="000000">
                <a:alpha val="40000"/>
              </a:srgbClr>
            </a:outerShdw>
          </a:effectLst>
        </p:spPr>
        <p:txBody>
          <a:bodyPr spcFirstLastPara="1" wrap="square" lIns="121875" tIns="60925" rIns="121875" bIns="60925" anchor="t" anchorCtr="0">
            <a:noAutofit/>
          </a:bodyPr>
          <a:lstStyle/>
          <a:p>
            <a:pPr marL="0" marR="0" lvl="0" indent="0" algn="l" rtl="0">
              <a:spcBef>
                <a:spcPts val="0"/>
              </a:spcBef>
              <a:spcAft>
                <a:spcPts val="0"/>
              </a:spcAft>
              <a:buNone/>
            </a:pPr>
            <a:r>
              <a:rPr lang="en-US" sz="1000" b="0" i="0" u="none" strike="noStrike" cap="none">
                <a:solidFill>
                  <a:schemeClr val="lt1"/>
                </a:solidFill>
                <a:latin typeface="Arial"/>
                <a:ea typeface="Arial"/>
                <a:cs typeface="Arial"/>
                <a:sym typeface="Arial"/>
              </a:rPr>
              <a:t>National Aeronautics and Space Administration</a:t>
            </a:r>
            <a:endParaRPr sz="10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sic Content">
  <p:cSld name="Basic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242252" y="276992"/>
            <a:ext cx="11704320" cy="576299"/>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2800"/>
              <a:buFont typeface="Century Gothic"/>
              <a:buNone/>
              <a:defRPr sz="28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 name="Google Shape;24;p3"/>
          <p:cNvSpPr txBox="1">
            <a:spLocks noGrp="1"/>
          </p:cNvSpPr>
          <p:nvPr>
            <p:ph type="body" idx="1"/>
          </p:nvPr>
        </p:nvSpPr>
        <p:spPr>
          <a:xfrm>
            <a:off x="242252" y="1130283"/>
            <a:ext cx="11704320" cy="5041917"/>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8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
        <p:nvSpPr>
          <p:cNvPr id="25" name="Google Shape;25;p3"/>
          <p:cNvSpPr txBox="1"/>
          <p:nvPr/>
        </p:nvSpPr>
        <p:spPr>
          <a:xfrm>
            <a:off x="242252" y="6493931"/>
            <a:ext cx="3923203" cy="276977"/>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26" name="Google Shape;26;p3"/>
          <p:cNvSpPr txBox="1"/>
          <p:nvPr/>
        </p:nvSpPr>
        <p:spPr>
          <a:xfrm>
            <a:off x="10779744" y="6493931"/>
            <a:ext cx="689755" cy="276977"/>
          </a:xfrm>
          <a:prstGeom prst="rect">
            <a:avLst/>
          </a:prstGeom>
          <a:noFill/>
          <a:ln>
            <a:noFill/>
          </a:ln>
        </p:spPr>
        <p:txBody>
          <a:bodyPr spcFirstLastPara="1" wrap="square" lIns="121875" tIns="60925" rIns="121875" bIns="60925"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27" name="Google Shape;27;p3"/>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8"/>
        <p:cNvGrpSpPr/>
        <p:nvPr/>
      </p:nvGrpSpPr>
      <p:grpSpPr>
        <a:xfrm>
          <a:off x="0" y="0"/>
          <a:ext cx="0" cy="0"/>
          <a:chOff x="0" y="0"/>
          <a:chExt cx="0" cy="0"/>
        </a:xfrm>
      </p:grpSpPr>
      <p:pic>
        <p:nvPicPr>
          <p:cNvPr id="29" name="Google Shape;29;p4"/>
          <p:cNvPicPr preferRelativeResize="0"/>
          <p:nvPr/>
        </p:nvPicPr>
        <p:blipFill rotWithShape="1">
          <a:blip r:embed="rId2">
            <a:alphaModFix/>
          </a:blip>
          <a:srcRect l="8758" t="57600" r="8769" b="11235"/>
          <a:stretch/>
        </p:blipFill>
        <p:spPr>
          <a:xfrm>
            <a:off x="-1652" y="-1"/>
            <a:ext cx="12190477" cy="4606401"/>
          </a:xfrm>
          <a:prstGeom prst="rect">
            <a:avLst/>
          </a:prstGeom>
          <a:noFill/>
          <a:ln>
            <a:noFill/>
          </a:ln>
        </p:spPr>
      </p:pic>
      <p:sp>
        <p:nvSpPr>
          <p:cNvPr id="30" name="Google Shape;30;p4"/>
          <p:cNvSpPr txBox="1">
            <a:spLocks noGrp="1"/>
          </p:cNvSpPr>
          <p:nvPr>
            <p:ph type="title"/>
          </p:nvPr>
        </p:nvSpPr>
        <p:spPr>
          <a:xfrm>
            <a:off x="1321692" y="4914998"/>
            <a:ext cx="9545440" cy="164337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3200"/>
              <a:buFont typeface="Century Gothic"/>
              <a:buNone/>
              <a:defRPr sz="32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cxnSp>
        <p:nvCxnSpPr>
          <p:cNvPr id="31" name="Google Shape;31;p4"/>
          <p:cNvCxnSpPr/>
          <p:nvPr/>
        </p:nvCxnSpPr>
        <p:spPr>
          <a:xfrm>
            <a:off x="-64" y="4606401"/>
            <a:ext cx="12188952" cy="0"/>
          </a:xfrm>
          <a:prstGeom prst="straightConnector1">
            <a:avLst/>
          </a:prstGeom>
          <a:noFill/>
          <a:ln w="25400" cap="flat" cmpd="sng">
            <a:solidFill>
              <a:schemeClr val="dk1"/>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Basic Content">
  <p:cSld name="1_Basic Content">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242252" y="276992"/>
            <a:ext cx="11704320" cy="576299"/>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2800"/>
              <a:buFont typeface="Century Gothic"/>
              <a:buNone/>
              <a:defRPr sz="28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5"/>
          <p:cNvSpPr txBox="1">
            <a:spLocks noGrp="1"/>
          </p:cNvSpPr>
          <p:nvPr>
            <p:ph type="body" idx="1"/>
          </p:nvPr>
        </p:nvSpPr>
        <p:spPr>
          <a:xfrm>
            <a:off x="242252" y="1130283"/>
            <a:ext cx="5806440" cy="5041917"/>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8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
        <p:nvSpPr>
          <p:cNvPr id="35" name="Google Shape;35;p5"/>
          <p:cNvSpPr txBox="1">
            <a:spLocks noGrp="1"/>
          </p:cNvSpPr>
          <p:nvPr>
            <p:ph type="body" idx="2"/>
          </p:nvPr>
        </p:nvSpPr>
        <p:spPr>
          <a:xfrm>
            <a:off x="6140132" y="1130282"/>
            <a:ext cx="5806440" cy="5041918"/>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8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
        <p:nvSpPr>
          <p:cNvPr id="36" name="Google Shape;36;p5"/>
          <p:cNvSpPr txBox="1"/>
          <p:nvPr/>
        </p:nvSpPr>
        <p:spPr>
          <a:xfrm>
            <a:off x="242252" y="6493931"/>
            <a:ext cx="3923203" cy="276977"/>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37" name="Google Shape;37;p5"/>
          <p:cNvSpPr txBox="1"/>
          <p:nvPr/>
        </p:nvSpPr>
        <p:spPr>
          <a:xfrm>
            <a:off x="10779744" y="6493931"/>
            <a:ext cx="689755" cy="276977"/>
          </a:xfrm>
          <a:prstGeom prst="rect">
            <a:avLst/>
          </a:prstGeom>
          <a:noFill/>
          <a:ln>
            <a:noFill/>
          </a:ln>
        </p:spPr>
        <p:txBody>
          <a:bodyPr spcFirstLastPara="1" wrap="square" lIns="121875" tIns="60925" rIns="121875" bIns="60925"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38" name="Google Shape;38;p5"/>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Basic Content">
  <p:cSld name="2_Basic Conten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242252" y="276992"/>
            <a:ext cx="11704320" cy="576299"/>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2800"/>
              <a:buFont typeface="Century Gothic"/>
              <a:buNone/>
              <a:defRPr sz="28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1" name="Google Shape;41;p6"/>
          <p:cNvSpPr txBox="1">
            <a:spLocks noGrp="1"/>
          </p:cNvSpPr>
          <p:nvPr>
            <p:ph type="body" idx="1"/>
          </p:nvPr>
        </p:nvSpPr>
        <p:spPr>
          <a:xfrm>
            <a:off x="242252" y="1447799"/>
            <a:ext cx="11704320" cy="4724401"/>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8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
        <p:nvSpPr>
          <p:cNvPr id="42" name="Google Shape;42;p6"/>
          <p:cNvSpPr txBox="1">
            <a:spLocks noGrp="1"/>
          </p:cNvSpPr>
          <p:nvPr>
            <p:ph type="body" idx="2"/>
          </p:nvPr>
        </p:nvSpPr>
        <p:spPr>
          <a:xfrm>
            <a:off x="242252" y="854075"/>
            <a:ext cx="11704320" cy="514014"/>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chemeClr val="dk1"/>
              </a:buClr>
              <a:buSzPts val="2400"/>
              <a:buFont typeface="Arial"/>
              <a:buNone/>
              <a:defRPr sz="2400" b="1"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
        <p:nvSpPr>
          <p:cNvPr id="43" name="Google Shape;43;p6"/>
          <p:cNvSpPr txBox="1"/>
          <p:nvPr/>
        </p:nvSpPr>
        <p:spPr>
          <a:xfrm>
            <a:off x="242252" y="6493931"/>
            <a:ext cx="3923203" cy="276977"/>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44" name="Google Shape;44;p6"/>
          <p:cNvSpPr txBox="1"/>
          <p:nvPr/>
        </p:nvSpPr>
        <p:spPr>
          <a:xfrm>
            <a:off x="10779744" y="6493931"/>
            <a:ext cx="689755" cy="276977"/>
          </a:xfrm>
          <a:prstGeom prst="rect">
            <a:avLst/>
          </a:prstGeom>
          <a:noFill/>
          <a:ln>
            <a:noFill/>
          </a:ln>
        </p:spPr>
        <p:txBody>
          <a:bodyPr spcFirstLastPara="1" wrap="square" lIns="121875" tIns="60925" rIns="121875" bIns="60925"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45" name="Google Shape;45;p6"/>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Basic Content">
  <p:cSld name="3_Basic Conten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242252" y="276992"/>
            <a:ext cx="11704320" cy="576299"/>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2800"/>
              <a:buFont typeface="Century Gothic"/>
              <a:buNone/>
              <a:defRPr sz="28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7"/>
          <p:cNvSpPr txBox="1">
            <a:spLocks noGrp="1"/>
          </p:cNvSpPr>
          <p:nvPr>
            <p:ph type="body" idx="1"/>
          </p:nvPr>
        </p:nvSpPr>
        <p:spPr>
          <a:xfrm>
            <a:off x="242252" y="1447799"/>
            <a:ext cx="5806440" cy="4724400"/>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8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
        <p:nvSpPr>
          <p:cNvPr id="49" name="Google Shape;49;p7"/>
          <p:cNvSpPr txBox="1">
            <a:spLocks noGrp="1"/>
          </p:cNvSpPr>
          <p:nvPr>
            <p:ph type="body" idx="2"/>
          </p:nvPr>
        </p:nvSpPr>
        <p:spPr>
          <a:xfrm>
            <a:off x="6140132" y="1447798"/>
            <a:ext cx="5806440" cy="4724401"/>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8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
        <p:nvSpPr>
          <p:cNvPr id="50" name="Google Shape;50;p7"/>
          <p:cNvSpPr txBox="1">
            <a:spLocks noGrp="1"/>
          </p:cNvSpPr>
          <p:nvPr>
            <p:ph type="body" idx="3"/>
          </p:nvPr>
        </p:nvSpPr>
        <p:spPr>
          <a:xfrm>
            <a:off x="242252" y="854075"/>
            <a:ext cx="11704320" cy="514014"/>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chemeClr val="dk1"/>
              </a:buClr>
              <a:buSzPts val="2400"/>
              <a:buFont typeface="Arial"/>
              <a:buNone/>
              <a:defRPr sz="2400" b="1"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
        <p:nvSpPr>
          <p:cNvPr id="51" name="Google Shape;51;p7"/>
          <p:cNvSpPr txBox="1"/>
          <p:nvPr/>
        </p:nvSpPr>
        <p:spPr>
          <a:xfrm>
            <a:off x="242252" y="6493931"/>
            <a:ext cx="3923203" cy="276977"/>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52" name="Google Shape;52;p7"/>
          <p:cNvSpPr txBox="1"/>
          <p:nvPr/>
        </p:nvSpPr>
        <p:spPr>
          <a:xfrm>
            <a:off x="10779744" y="6493931"/>
            <a:ext cx="689755" cy="276977"/>
          </a:xfrm>
          <a:prstGeom prst="rect">
            <a:avLst/>
          </a:prstGeom>
          <a:noFill/>
          <a:ln>
            <a:noFill/>
          </a:ln>
        </p:spPr>
        <p:txBody>
          <a:bodyPr spcFirstLastPara="1" wrap="square" lIns="121875" tIns="60925" rIns="121875" bIns="60925"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53" name="Google Shape;53;p7"/>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ub">
  <p:cSld name="Title + sub">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242252" y="276992"/>
            <a:ext cx="11704320" cy="576299"/>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2800"/>
              <a:buFont typeface="Century Gothic"/>
              <a:buNone/>
              <a:defRPr sz="28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8"/>
          <p:cNvSpPr txBox="1"/>
          <p:nvPr/>
        </p:nvSpPr>
        <p:spPr>
          <a:xfrm>
            <a:off x="242252" y="6493931"/>
            <a:ext cx="3923203" cy="276977"/>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57" name="Google Shape;57;p8"/>
          <p:cNvSpPr txBox="1"/>
          <p:nvPr/>
        </p:nvSpPr>
        <p:spPr>
          <a:xfrm>
            <a:off x="10779744" y="6493931"/>
            <a:ext cx="689755" cy="276977"/>
          </a:xfrm>
          <a:prstGeom prst="rect">
            <a:avLst/>
          </a:prstGeom>
          <a:noFill/>
          <a:ln>
            <a:noFill/>
          </a:ln>
        </p:spPr>
        <p:txBody>
          <a:bodyPr spcFirstLastPara="1" wrap="square" lIns="121875" tIns="60925" rIns="121875" bIns="60925"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58" name="Google Shape;58;p8"/>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 sub">
  <p:cSld name="1_Title + sub">
    <p:spTree>
      <p:nvGrpSpPr>
        <p:cNvPr id="1" name="Shape 59"/>
        <p:cNvGrpSpPr/>
        <p:nvPr/>
      </p:nvGrpSpPr>
      <p:grpSpPr>
        <a:xfrm>
          <a:off x="0" y="0"/>
          <a:ext cx="0" cy="0"/>
          <a:chOff x="0" y="0"/>
          <a:chExt cx="0" cy="0"/>
        </a:xfrm>
      </p:grpSpPr>
      <p:sp>
        <p:nvSpPr>
          <p:cNvPr id="60" name="Google Shape;60;p9"/>
          <p:cNvSpPr txBox="1"/>
          <p:nvPr/>
        </p:nvSpPr>
        <p:spPr>
          <a:xfrm>
            <a:off x="242252" y="6493931"/>
            <a:ext cx="3923203" cy="276977"/>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61" name="Google Shape;61;p9"/>
          <p:cNvSpPr txBox="1"/>
          <p:nvPr/>
        </p:nvSpPr>
        <p:spPr>
          <a:xfrm>
            <a:off x="10779744" y="6493931"/>
            <a:ext cx="689755" cy="276977"/>
          </a:xfrm>
          <a:prstGeom prst="rect">
            <a:avLst/>
          </a:prstGeom>
          <a:noFill/>
          <a:ln>
            <a:noFill/>
          </a:ln>
        </p:spPr>
        <p:txBody>
          <a:bodyPr spcFirstLastPara="1" wrap="square" lIns="121875" tIns="60925" rIns="121875" bIns="60925"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62" name="Google Shape;62;p9"/>
          <p:cNvPicPr preferRelativeResize="0"/>
          <p:nvPr/>
        </p:nvPicPr>
        <p:blipFill rotWithShape="1">
          <a:blip r:embed="rId2">
            <a:alphaModFix/>
          </a:blip>
          <a:srcRect/>
          <a:stretch/>
        </p:blipFill>
        <p:spPr>
          <a:xfrm>
            <a:off x="11449778" y="6274114"/>
            <a:ext cx="496794" cy="496794"/>
          </a:xfrm>
          <a:prstGeom prst="rect">
            <a:avLst/>
          </a:prstGeom>
          <a:noFill/>
          <a:ln>
            <a:noFill/>
          </a:ln>
        </p:spPr>
      </p:pic>
      <p:sp>
        <p:nvSpPr>
          <p:cNvPr id="63" name="Google Shape;63;p9"/>
          <p:cNvSpPr txBox="1">
            <a:spLocks noGrp="1"/>
          </p:cNvSpPr>
          <p:nvPr>
            <p:ph type="title"/>
          </p:nvPr>
        </p:nvSpPr>
        <p:spPr>
          <a:xfrm>
            <a:off x="242252" y="276992"/>
            <a:ext cx="11704320" cy="576299"/>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Clr>
                <a:schemeClr val="dk1"/>
              </a:buClr>
              <a:buSzPts val="2800"/>
              <a:buFont typeface="Century Gothic"/>
              <a:buNone/>
              <a:defRPr sz="2800" b="1"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9"/>
          <p:cNvSpPr txBox="1">
            <a:spLocks noGrp="1"/>
          </p:cNvSpPr>
          <p:nvPr>
            <p:ph type="body" idx="1"/>
          </p:nvPr>
        </p:nvSpPr>
        <p:spPr>
          <a:xfrm>
            <a:off x="242252" y="854075"/>
            <a:ext cx="11704320" cy="514014"/>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chemeClr val="dk1"/>
              </a:buClr>
              <a:buSzPts val="2400"/>
              <a:buFont typeface="Arial"/>
              <a:buNone/>
              <a:defRPr sz="2400" b="1"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5"/>
        <p:cNvGrpSpPr/>
        <p:nvPr/>
      </p:nvGrpSpPr>
      <p:grpSpPr>
        <a:xfrm>
          <a:off x="0" y="0"/>
          <a:ext cx="0" cy="0"/>
          <a:chOff x="0" y="0"/>
          <a:chExt cx="0" cy="0"/>
        </a:xfrm>
      </p:grpSpPr>
      <p:sp>
        <p:nvSpPr>
          <p:cNvPr id="66" name="Google Shape;66;p10"/>
          <p:cNvSpPr txBox="1"/>
          <p:nvPr/>
        </p:nvSpPr>
        <p:spPr>
          <a:xfrm>
            <a:off x="242252" y="6493931"/>
            <a:ext cx="3923203" cy="276977"/>
          </a:xfrm>
          <a:prstGeom prst="rect">
            <a:avLst/>
          </a:prstGeom>
          <a:noFill/>
          <a:ln>
            <a:noFill/>
          </a:ln>
        </p:spPr>
        <p:txBody>
          <a:bodyPr spcFirstLastPara="1" wrap="square" lIns="121875" tIns="60925" rIns="121875" bIns="60925" anchor="t" anchorCtr="0">
            <a:noAutofit/>
          </a:bodyPr>
          <a:lstStyle/>
          <a:p>
            <a:pPr marL="0" marR="0" lvl="0" indent="0" algn="l" rtl="0">
              <a:spcBef>
                <a:spcPts val="0"/>
              </a:spcBef>
              <a:spcAft>
                <a:spcPts val="0"/>
              </a:spcAft>
              <a:buNone/>
            </a:pPr>
            <a:r>
              <a:rPr lang="en-US" sz="1000" b="0" i="0" u="none" strike="noStrike" cap="none">
                <a:solidFill>
                  <a:schemeClr val="dk1"/>
                </a:solidFill>
                <a:latin typeface="Century Gothic"/>
                <a:ea typeface="Century Gothic"/>
                <a:cs typeface="Century Gothic"/>
                <a:sym typeface="Century Gothic"/>
              </a:rPr>
              <a:t>NASA’s Applied Remote Sensing Training Program</a:t>
            </a:r>
            <a:endParaRPr sz="1000" b="0" i="0" u="none" strike="noStrike" cap="none">
              <a:solidFill>
                <a:schemeClr val="dk1"/>
              </a:solidFill>
              <a:latin typeface="Century Gothic"/>
              <a:ea typeface="Century Gothic"/>
              <a:cs typeface="Century Gothic"/>
              <a:sym typeface="Century Gothic"/>
            </a:endParaRPr>
          </a:p>
        </p:txBody>
      </p:sp>
      <p:sp>
        <p:nvSpPr>
          <p:cNvPr id="67" name="Google Shape;67;p10"/>
          <p:cNvSpPr txBox="1"/>
          <p:nvPr/>
        </p:nvSpPr>
        <p:spPr>
          <a:xfrm>
            <a:off x="10779744" y="6493931"/>
            <a:ext cx="689755" cy="276977"/>
          </a:xfrm>
          <a:prstGeom prst="rect">
            <a:avLst/>
          </a:prstGeom>
          <a:noFill/>
          <a:ln>
            <a:noFill/>
          </a:ln>
        </p:spPr>
        <p:txBody>
          <a:bodyPr spcFirstLastPara="1" wrap="square" lIns="121875" tIns="60925" rIns="121875" bIns="60925" anchor="t" anchorCtr="0">
            <a:noAutofit/>
          </a:bodyPr>
          <a:lstStyle/>
          <a:p>
            <a:pPr marL="0" marR="0" lvl="0" indent="0" algn="r" rtl="0">
              <a:spcBef>
                <a:spcPts val="0"/>
              </a:spcBef>
              <a:spcAft>
                <a:spcPts val="0"/>
              </a:spcAft>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a:solidFill>
                <a:schemeClr val="dk1"/>
              </a:solidFill>
              <a:latin typeface="Century Gothic"/>
              <a:ea typeface="Century Gothic"/>
              <a:cs typeface="Century Gothic"/>
              <a:sym typeface="Century Gothic"/>
            </a:endParaRPr>
          </a:p>
        </p:txBody>
      </p:sp>
      <p:pic>
        <p:nvPicPr>
          <p:cNvPr id="68" name="Google Shape;68;p10"/>
          <p:cNvPicPr preferRelativeResize="0"/>
          <p:nvPr/>
        </p:nvPicPr>
        <p:blipFill rotWithShape="1">
          <a:blip r:embed="rId2">
            <a:alphaModFix/>
          </a:blip>
          <a:srcRect/>
          <a:stretch/>
        </p:blipFill>
        <p:spPr>
          <a:xfrm>
            <a:off x="11449778" y="6274114"/>
            <a:ext cx="496794" cy="49679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242252" y="274641"/>
            <a:ext cx="11704320" cy="576299"/>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Clr>
                <a:schemeClr val="dk1"/>
              </a:buClr>
              <a:buSzPts val="2800"/>
              <a:buFont typeface="Century Gothic"/>
              <a:buNone/>
              <a:defRPr sz="28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242252" y="1176843"/>
            <a:ext cx="11704320" cy="5439109"/>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8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2pPr>
            <a:lvl3pPr marL="1371600" marR="0" lvl="2"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3pPr>
            <a:lvl4pPr marL="1828800" marR="0" lvl="3"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4pPr>
            <a:lvl5pPr marL="2286000" marR="0" lvl="4" indent="-381000" algn="l" rtl="0">
              <a:spcBef>
                <a:spcPts val="4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5pPr>
            <a:lvl6pPr marL="2743200" marR="0" lvl="5"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6pPr>
            <a:lvl7pPr marL="3200400" marR="0" lvl="6"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7pPr>
            <a:lvl8pPr marL="3657600" marR="0" lvl="7"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8pPr>
            <a:lvl9pPr marL="4114800" marR="0" lvl="8" indent="-400050" algn="l" rtl="0">
              <a:spcBef>
                <a:spcPts val="540"/>
              </a:spcBef>
              <a:spcAft>
                <a:spcPts val="0"/>
              </a:spcAft>
              <a:buClr>
                <a:schemeClr val="dk1"/>
              </a:buClr>
              <a:buSzPts val="2700"/>
              <a:buFont typeface="Arial"/>
              <a:buChar char="•"/>
              <a:defRPr sz="27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nul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arset.gsfc.nasa.g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giovanni.gsfc.nasa.gov/giovanni"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1"/>
          <p:cNvSpPr txBox="1">
            <a:spLocks noGrp="1"/>
          </p:cNvSpPr>
          <p:nvPr>
            <p:ph type="ctrTitle"/>
          </p:nvPr>
        </p:nvSpPr>
        <p:spPr>
          <a:xfrm>
            <a:off x="1869242" y="4809507"/>
            <a:ext cx="9597290" cy="730682"/>
          </a:xfrm>
          <a:prstGeom prst="rect">
            <a:avLst/>
          </a:prstGeom>
          <a:noFill/>
          <a:ln>
            <a:noFill/>
          </a:ln>
        </p:spPr>
        <p:txBody>
          <a:bodyPr spcFirstLastPara="1" wrap="square" lIns="121875" tIns="60925" rIns="121875" bIns="60925" anchor="ctr" anchorCtr="0">
            <a:noAutofit/>
          </a:bodyPr>
          <a:lstStyle/>
          <a:p>
            <a:pPr marL="0" marR="0" lvl="0" indent="0" algn="l" rtl="0">
              <a:lnSpc>
                <a:spcPct val="120000"/>
              </a:lnSpc>
              <a:spcBef>
                <a:spcPts val="0"/>
              </a:spcBef>
              <a:spcAft>
                <a:spcPts val="0"/>
              </a:spcAft>
              <a:buClr>
                <a:schemeClr val="dk1"/>
              </a:buClr>
              <a:buSzPts val="3200"/>
              <a:buFont typeface="Century Gothic"/>
              <a:buNone/>
            </a:pPr>
            <a:r>
              <a:rPr lang="en-US" sz="3200" b="0" i="0" u="none" strike="noStrike" cap="none">
                <a:solidFill>
                  <a:schemeClr val="dk1"/>
                </a:solidFill>
                <a:latin typeface="Century Gothic"/>
                <a:ea typeface="Century Gothic"/>
                <a:cs typeface="Century Gothic"/>
                <a:sym typeface="Century Gothic"/>
              </a:rPr>
              <a:t>Precipitation Analysis</a:t>
            </a:r>
            <a:endParaRPr sz="3200" b="0" i="0" u="none" strike="noStrike" cap="none">
              <a:solidFill>
                <a:schemeClr val="dk1"/>
              </a:solidFill>
              <a:latin typeface="Century Gothic"/>
              <a:ea typeface="Century Gothic"/>
              <a:cs typeface="Century Gothic"/>
              <a:sym typeface="Century Gothic"/>
            </a:endParaRPr>
          </a:p>
        </p:txBody>
      </p:sp>
      <p:sp>
        <p:nvSpPr>
          <p:cNvPr id="75" name="Google Shape;75;p11"/>
          <p:cNvSpPr txBox="1">
            <a:spLocks noGrp="1"/>
          </p:cNvSpPr>
          <p:nvPr>
            <p:ph type="body" idx="1"/>
          </p:nvPr>
        </p:nvSpPr>
        <p:spPr>
          <a:xfrm>
            <a:off x="1868574" y="5636267"/>
            <a:ext cx="9598611" cy="439738"/>
          </a:xfrm>
          <a:prstGeom prst="rect">
            <a:avLst/>
          </a:prstGeom>
          <a:noFill/>
          <a:ln>
            <a:noFill/>
          </a:ln>
        </p:spPr>
        <p:txBody>
          <a:bodyPr spcFirstLastPara="1" wrap="square" lIns="0" tIns="60925" rIns="121875" bIns="60925" anchor="ctr" anchorCtr="0">
            <a:noAutofit/>
          </a:bodyPr>
          <a:lstStyle/>
          <a:p>
            <a:pPr marL="146278" marR="0" lvl="0" indent="0" algn="l" rtl="0">
              <a:spcBef>
                <a:spcPts val="0"/>
              </a:spcBef>
              <a:spcAft>
                <a:spcPts val="0"/>
              </a:spcAft>
              <a:buClr>
                <a:schemeClr val="dk1"/>
              </a:buClr>
              <a:buSzPts val="2000"/>
              <a:buFont typeface="Arial"/>
              <a:buNone/>
            </a:pPr>
            <a:endParaRPr sz="2000" b="0" i="0" u="none" strike="noStrike" cap="none" dirty="0">
              <a:solidFill>
                <a:schemeClr val="dk1"/>
              </a:solidFill>
              <a:latin typeface="Century Gothic"/>
              <a:ea typeface="Century Gothic"/>
              <a:cs typeface="Century Gothic"/>
              <a:sym typeface="Century Gothic"/>
            </a:endParaRPr>
          </a:p>
        </p:txBody>
      </p:sp>
      <p:sp>
        <p:nvSpPr>
          <p:cNvPr id="76" name="Google Shape;76;p11"/>
          <p:cNvSpPr txBox="1">
            <a:spLocks noGrp="1"/>
          </p:cNvSpPr>
          <p:nvPr>
            <p:ph type="body" idx="2"/>
          </p:nvPr>
        </p:nvSpPr>
        <p:spPr>
          <a:xfrm>
            <a:off x="1868574" y="6172083"/>
            <a:ext cx="9598611" cy="439738"/>
          </a:xfrm>
          <a:prstGeom prst="rect">
            <a:avLst/>
          </a:prstGeom>
          <a:noFill/>
          <a:ln>
            <a:noFill/>
          </a:ln>
        </p:spPr>
        <p:txBody>
          <a:bodyPr spcFirstLastPara="1" wrap="square" lIns="0" tIns="60925" rIns="121875" bIns="60925" anchor="ctr" anchorCtr="0">
            <a:noAutofit/>
          </a:bodyPr>
          <a:lstStyle/>
          <a:p>
            <a:pPr marL="146278" marR="0" lvl="0" indent="0" algn="l" rtl="0">
              <a:spcBef>
                <a:spcPts val="0"/>
              </a:spcBef>
              <a:spcAft>
                <a:spcPts val="0"/>
              </a:spcAft>
              <a:buClr>
                <a:schemeClr val="dk1"/>
              </a:buClr>
              <a:buSzPts val="2000"/>
              <a:buFont typeface="Arial"/>
              <a:buNone/>
            </a:pPr>
            <a:r>
              <a:rPr lang="en-US" sz="2000" b="0" i="0" u="none" strike="noStrike" cap="none" dirty="0">
                <a:solidFill>
                  <a:schemeClr val="dk1"/>
                </a:solidFill>
                <a:latin typeface="Century Gothic"/>
                <a:ea typeface="Century Gothic"/>
                <a:cs typeface="Century Gothic"/>
                <a:sym typeface="Century Gothic"/>
              </a:rPr>
              <a:t>15 November, 2022</a:t>
            </a:r>
            <a:endParaRPr sz="20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1321692" y="4914998"/>
            <a:ext cx="9545440" cy="1643370"/>
          </a:xfrm>
          <a:prstGeom prst="rect">
            <a:avLst/>
          </a:prstGeom>
          <a:noFill/>
          <a:ln>
            <a:noFill/>
          </a:ln>
        </p:spPr>
        <p:txBody>
          <a:bodyPr spcFirstLastPara="1" wrap="square" lIns="121875" tIns="60925" rIns="121875" bIns="60925" anchor="ctr" anchorCtr="0">
            <a:noAutofit/>
          </a:bodyPr>
          <a:lstStyle/>
          <a:p>
            <a:pPr marL="0" marR="0" lvl="0" indent="0" algn="ctr" rtl="0">
              <a:spcBef>
                <a:spcPts val="0"/>
              </a:spcBef>
              <a:spcAft>
                <a:spcPts val="0"/>
              </a:spcAft>
              <a:buClr>
                <a:schemeClr val="dk1"/>
              </a:buClr>
              <a:buSzPts val="3200"/>
              <a:buFont typeface="Century Gothic"/>
              <a:buNone/>
            </a:pPr>
            <a:r>
              <a:rPr lang="en-US" sz="3200" b="0" i="0" u="none" strike="noStrike" cap="none">
                <a:solidFill>
                  <a:schemeClr val="dk1"/>
                </a:solidFill>
                <a:latin typeface="Century Gothic"/>
                <a:ea typeface="Century Gothic"/>
                <a:cs typeface="Century Gothic"/>
                <a:sym typeface="Century Gothic"/>
              </a:rPr>
              <a:t>Make and Download Monthly </a:t>
            </a:r>
            <a:br>
              <a:rPr lang="en-US" sz="3200" b="0" i="0" u="none" strike="noStrike" cap="none">
                <a:solidFill>
                  <a:schemeClr val="dk1"/>
                </a:solidFill>
                <a:latin typeface="Century Gothic"/>
                <a:ea typeface="Century Gothic"/>
                <a:cs typeface="Century Gothic"/>
                <a:sym typeface="Century Gothic"/>
              </a:rPr>
            </a:br>
            <a:r>
              <a:rPr lang="en-US" sz="3200" b="0" i="0" u="none" strike="noStrike" cap="none">
                <a:solidFill>
                  <a:schemeClr val="dk1"/>
                </a:solidFill>
                <a:latin typeface="Century Gothic"/>
                <a:ea typeface="Century Gothic"/>
                <a:cs typeface="Century Gothic"/>
                <a:sym typeface="Century Gothic"/>
              </a:rPr>
              <a:t>Precipitation Maps</a:t>
            </a:r>
            <a:endParaRPr sz="32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Make and Download Monthly Precipitation Maps</a:t>
            </a:r>
            <a:endParaRPr/>
          </a:p>
        </p:txBody>
      </p:sp>
      <p:sp>
        <p:nvSpPr>
          <p:cNvPr id="146" name="Google Shape;146;p21"/>
          <p:cNvSpPr txBox="1">
            <a:spLocks noGrp="1"/>
          </p:cNvSpPr>
          <p:nvPr>
            <p:ph type="body" idx="1"/>
          </p:nvPr>
        </p:nvSpPr>
        <p:spPr>
          <a:xfrm>
            <a:off x="242252" y="1130283"/>
            <a:ext cx="11704320" cy="53467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Click on </a:t>
            </a:r>
            <a:r>
              <a:rPr lang="en-US" sz="2400" b="1" i="0" u="none" strike="noStrike" cap="none">
                <a:solidFill>
                  <a:schemeClr val="dk1"/>
                </a:solidFill>
                <a:latin typeface="Century Gothic"/>
                <a:ea typeface="Century Gothic"/>
                <a:cs typeface="Century Gothic"/>
                <a:sym typeface="Century Gothic"/>
              </a:rPr>
              <a:t>Back to Data Selection</a:t>
            </a:r>
            <a:r>
              <a:rPr lang="en-US" sz="2400" b="0" i="0" u="none" strike="noStrike" cap="none">
                <a:solidFill>
                  <a:schemeClr val="dk1"/>
                </a:solidFill>
                <a:latin typeface="Century Gothic"/>
                <a:ea typeface="Century Gothic"/>
                <a:cs typeface="Century Gothic"/>
                <a:sym typeface="Century Gothic"/>
              </a:rPr>
              <a:t> on the lower right-hand side of the page</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Enter the following options:</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Under </a:t>
            </a:r>
            <a:r>
              <a:rPr lang="en-US" sz="2400" b="1" i="0" u="none" strike="noStrike" cap="none">
                <a:solidFill>
                  <a:schemeClr val="dk1"/>
                </a:solidFill>
                <a:latin typeface="Century Gothic"/>
                <a:ea typeface="Century Gothic"/>
                <a:cs typeface="Century Gothic"/>
                <a:sym typeface="Century Gothic"/>
              </a:rPr>
              <a:t>Select Plot</a:t>
            </a:r>
            <a:r>
              <a:rPr lang="en-US" sz="2400" b="0" i="0" u="none" strike="noStrike" cap="none">
                <a:solidFill>
                  <a:schemeClr val="dk1"/>
                </a:solidFill>
                <a:latin typeface="Century Gothic"/>
                <a:ea typeface="Century Gothic"/>
                <a:cs typeface="Century Gothic"/>
                <a:sym typeface="Century Gothic"/>
              </a:rPr>
              <a:t>, change to </a:t>
            </a:r>
            <a:r>
              <a:rPr lang="en-US" sz="2400" b="1" i="0" u="none" strike="noStrike" cap="none">
                <a:solidFill>
                  <a:schemeClr val="dk1"/>
                </a:solidFill>
                <a:latin typeface="Century Gothic"/>
                <a:ea typeface="Century Gothic"/>
                <a:cs typeface="Century Gothic"/>
                <a:sym typeface="Century Gothic"/>
              </a:rPr>
              <a:t>Maps: Monthly and Seasonal</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Under </a:t>
            </a:r>
            <a:r>
              <a:rPr lang="en-US" sz="2400" b="1" i="0" u="none" strike="noStrike" cap="none">
                <a:solidFill>
                  <a:schemeClr val="dk1"/>
                </a:solidFill>
                <a:latin typeface="Century Gothic"/>
                <a:ea typeface="Century Gothic"/>
                <a:cs typeface="Century Gothic"/>
                <a:sym typeface="Century Gothic"/>
              </a:rPr>
              <a:t>Select Seasonal Dates</a:t>
            </a:r>
            <a:r>
              <a:rPr lang="en-US" sz="2400" b="0" i="0" u="none" strike="noStrike" cap="none">
                <a:solidFill>
                  <a:schemeClr val="dk1"/>
                </a:solidFill>
                <a:latin typeface="Century Gothic"/>
                <a:ea typeface="Century Gothic"/>
                <a:cs typeface="Century Gothic"/>
                <a:sym typeface="Century Gothic"/>
              </a:rPr>
              <a:t>, enter December </a:t>
            </a:r>
            <a:br>
              <a:rPr lang="en-US" sz="2400" b="0" i="0" u="none" strike="noStrike" cap="none">
                <a:solidFill>
                  <a:schemeClr val="dk1"/>
                </a:solidFill>
                <a:latin typeface="Century Gothic"/>
                <a:ea typeface="Century Gothic"/>
                <a:cs typeface="Century Gothic"/>
                <a:sym typeface="Century Gothic"/>
              </a:rPr>
            </a:br>
            <a:r>
              <a:rPr lang="en-US" sz="2400" b="0" i="0" u="none" strike="noStrike" cap="none">
                <a:solidFill>
                  <a:schemeClr val="dk1"/>
                </a:solidFill>
                <a:latin typeface="Century Gothic"/>
                <a:ea typeface="Century Gothic"/>
                <a:cs typeface="Century Gothic"/>
                <a:sym typeface="Century Gothic"/>
              </a:rPr>
              <a:t>and 2015 to 2015 (just the one month)</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a:t>
            </a:r>
            <a:r>
              <a:rPr lang="en-US" sz="2400" b="1" i="0" u="none" strike="noStrike" cap="none">
                <a:solidFill>
                  <a:schemeClr val="dk1"/>
                </a:solidFill>
                <a:latin typeface="Century Gothic"/>
                <a:ea typeface="Century Gothic"/>
                <a:cs typeface="Century Gothic"/>
                <a:sym typeface="Century Gothic"/>
              </a:rPr>
              <a:t>Plot Data</a:t>
            </a:r>
            <a:r>
              <a:rPr lang="en-US" sz="2400" b="0" i="0" u="none" strike="noStrike" cap="none">
                <a:solidFill>
                  <a:schemeClr val="dk1"/>
                </a:solidFill>
                <a:latin typeface="Century Gothic"/>
                <a:ea typeface="Century Gothic"/>
                <a:cs typeface="Century Gothic"/>
                <a:sym typeface="Century Gothic"/>
              </a:rPr>
              <a:t> (on the bottom right) </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You will get a map of monthly </a:t>
            </a:r>
            <a:br>
              <a:rPr lang="en-US" sz="2400" b="0" i="0" u="none" strike="noStrike" cap="none">
                <a:solidFill>
                  <a:schemeClr val="dk1"/>
                </a:solidFill>
                <a:latin typeface="Century Gothic"/>
                <a:ea typeface="Century Gothic"/>
                <a:cs typeface="Century Gothic"/>
                <a:sym typeface="Century Gothic"/>
              </a:rPr>
            </a:br>
            <a:r>
              <a:rPr lang="en-US" sz="2400" b="0" i="0" u="none" strike="noStrike" cap="none">
                <a:solidFill>
                  <a:schemeClr val="dk1"/>
                </a:solidFill>
                <a:latin typeface="Century Gothic"/>
                <a:ea typeface="Century Gothic"/>
                <a:cs typeface="Century Gothic"/>
                <a:sym typeface="Century Gothic"/>
              </a:rPr>
              <a:t>precipitation</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the </a:t>
            </a:r>
            <a:r>
              <a:rPr lang="en-US" sz="2400" b="1" i="0" u="none" strike="noStrike" cap="none">
                <a:solidFill>
                  <a:schemeClr val="dk1"/>
                </a:solidFill>
                <a:latin typeface="Century Gothic"/>
                <a:ea typeface="Century Gothic"/>
                <a:cs typeface="Century Gothic"/>
                <a:sym typeface="Century Gothic"/>
              </a:rPr>
              <a:t>Downloads</a:t>
            </a:r>
            <a:r>
              <a:rPr lang="en-US" sz="2400" b="0" i="0" u="none" strike="noStrike" cap="none">
                <a:solidFill>
                  <a:schemeClr val="dk1"/>
                </a:solidFill>
                <a:latin typeface="Century Gothic"/>
                <a:ea typeface="Century Gothic"/>
                <a:cs typeface="Century Gothic"/>
                <a:sym typeface="Century Gothic"/>
              </a:rPr>
              <a:t> link on the left, and you will see multiple file options. Choose the NetCDF file by clicking on the link to save the file to your computer.</a:t>
            </a:r>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Suggestion: Create a folder named ‘Parana-Data’ and save the December 2015 monthly files in the folder</a:t>
            </a:r>
            <a:endParaRPr sz="2400" b="0" i="0" u="none" strike="noStrike" cap="none">
              <a:solidFill>
                <a:schemeClr val="dk1"/>
              </a:solidFill>
              <a:latin typeface="Century Gothic"/>
              <a:ea typeface="Century Gothic"/>
              <a:cs typeface="Century Gothic"/>
              <a:sym typeface="Century Gothic"/>
            </a:endParaRPr>
          </a:p>
        </p:txBody>
      </p:sp>
      <p:pic>
        <p:nvPicPr>
          <p:cNvPr id="147" name="Google Shape;147;p21" descr="Macintosh HD:Users:amitamehta:Desktop:Screen Shot 2017-10-17 at 5.11.51 PM.png"/>
          <p:cNvPicPr preferRelativeResize="0"/>
          <p:nvPr/>
        </p:nvPicPr>
        <p:blipFill rotWithShape="1">
          <a:blip r:embed="rId3">
            <a:alphaModFix/>
          </a:blip>
          <a:srcRect/>
          <a:stretch/>
        </p:blipFill>
        <p:spPr>
          <a:xfrm>
            <a:off x="8155012" y="2514600"/>
            <a:ext cx="3791560" cy="1042679"/>
          </a:xfrm>
          <a:prstGeom prst="rect">
            <a:avLst/>
          </a:prstGeom>
          <a:noFill/>
          <a:ln>
            <a:noFill/>
          </a:ln>
        </p:spPr>
      </p:pic>
      <p:pic>
        <p:nvPicPr>
          <p:cNvPr id="148" name="Google Shape;148;p21" descr="Macintosh HD:Users:amitamehta:Desktop:Screen Shot 2017-10-18 at 2.45.20 PM.png"/>
          <p:cNvPicPr preferRelativeResize="0"/>
          <p:nvPr/>
        </p:nvPicPr>
        <p:blipFill rotWithShape="1">
          <a:blip r:embed="rId4">
            <a:alphaModFix/>
          </a:blip>
          <a:srcRect/>
          <a:stretch/>
        </p:blipFill>
        <p:spPr>
          <a:xfrm>
            <a:off x="6017458" y="3810000"/>
            <a:ext cx="5929114" cy="5397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Make and Download Monthly Precipitation Maps</a:t>
            </a:r>
            <a:endParaRPr sz="2800" b="1" i="0" u="none" strike="noStrike" cap="none">
              <a:solidFill>
                <a:schemeClr val="dk1"/>
              </a:solidFill>
              <a:latin typeface="Century Gothic"/>
              <a:ea typeface="Century Gothic"/>
              <a:cs typeface="Century Gothic"/>
              <a:sym typeface="Century Gothic"/>
            </a:endParaRPr>
          </a:p>
        </p:txBody>
      </p:sp>
      <p:sp>
        <p:nvSpPr>
          <p:cNvPr id="154" name="Google Shape;154;p22"/>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21683" marR="0" lvl="1" indent="-255986" algn="l" rtl="0">
              <a:spcBef>
                <a:spcPts val="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At the bottom right of the screen, click on </a:t>
            </a:r>
            <a:r>
              <a:rPr lang="en-US" sz="2400" b="1" i="0" u="none" strike="noStrike" cap="none">
                <a:solidFill>
                  <a:schemeClr val="dk1"/>
                </a:solidFill>
                <a:latin typeface="Century Gothic"/>
                <a:ea typeface="Century Gothic"/>
                <a:cs typeface="Century Gothic"/>
                <a:sym typeface="Century Gothic"/>
              </a:rPr>
              <a:t>Back to Data Selection</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Repeat </a:t>
            </a:r>
            <a:r>
              <a:rPr lang="en-US" sz="2400" b="1" i="0" u="none" strike="noStrike" cap="none">
                <a:solidFill>
                  <a:schemeClr val="dk1"/>
                </a:solidFill>
                <a:latin typeface="Century Gothic"/>
                <a:ea typeface="Century Gothic"/>
                <a:cs typeface="Century Gothic"/>
                <a:sym typeface="Century Gothic"/>
              </a:rPr>
              <a:t>Select Data Range </a:t>
            </a:r>
            <a:r>
              <a:rPr lang="en-US" sz="2400" b="0" i="0" u="none" strike="noStrike" cap="none">
                <a:solidFill>
                  <a:schemeClr val="dk1"/>
                </a:solidFill>
                <a:latin typeface="Century Gothic"/>
                <a:ea typeface="Century Gothic"/>
                <a:cs typeface="Century Gothic"/>
                <a:sym typeface="Century Gothic"/>
              </a:rPr>
              <a:t>for December 2016</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the </a:t>
            </a:r>
            <a:r>
              <a:rPr lang="en-US" sz="2400" b="1" i="0" u="none" strike="noStrike" cap="none">
                <a:solidFill>
                  <a:schemeClr val="dk1"/>
                </a:solidFill>
                <a:latin typeface="Century Gothic"/>
                <a:ea typeface="Century Gothic"/>
                <a:cs typeface="Century Gothic"/>
                <a:sym typeface="Century Gothic"/>
              </a:rPr>
              <a:t>Downloads</a:t>
            </a:r>
            <a:r>
              <a:rPr lang="en-US" sz="2400" b="0" i="0" u="none" strike="noStrike" cap="none">
                <a:solidFill>
                  <a:schemeClr val="dk1"/>
                </a:solidFill>
                <a:latin typeface="Century Gothic"/>
                <a:ea typeface="Century Gothic"/>
                <a:cs typeface="Century Gothic"/>
                <a:sym typeface="Century Gothic"/>
              </a:rPr>
              <a:t> link on the left, click on the NetCDF file to save it on your computer in the same folder as the December 2015:</a:t>
            </a:r>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Suggestion: Rename the NetCDF file to avoid long Giovanni file name. For example: IMERG_Rain-Dec2015.nc &amp; IMERG_Rain-2016.nc</a:t>
            </a:r>
            <a:endParaRPr/>
          </a:p>
        </p:txBody>
      </p:sp>
      <p:pic>
        <p:nvPicPr>
          <p:cNvPr id="155" name="Google Shape;155;p22" descr="Macintosh HD:Users:amitamehta:Desktop:Screen Shot 2017-10-18 at 2.48.48 PM.png"/>
          <p:cNvPicPr preferRelativeResize="0"/>
          <p:nvPr/>
        </p:nvPicPr>
        <p:blipFill rotWithShape="1">
          <a:blip r:embed="rId3">
            <a:alphaModFix/>
          </a:blip>
          <a:srcRect r="1911" b="15139"/>
          <a:stretch/>
        </p:blipFill>
        <p:spPr>
          <a:xfrm>
            <a:off x="1247298" y="4114800"/>
            <a:ext cx="2997906" cy="533400"/>
          </a:xfrm>
          <a:prstGeom prst="rect">
            <a:avLst/>
          </a:prstGeom>
          <a:noFill/>
          <a:ln>
            <a:noFill/>
          </a:ln>
        </p:spPr>
      </p:pic>
      <p:pic>
        <p:nvPicPr>
          <p:cNvPr id="156" name="Google Shape;156;p22" descr="Macintosh HD:Users:amitamehta:Desktop:Screen Shot 2017-10-18 at 2.52.34 PM.png"/>
          <p:cNvPicPr preferRelativeResize="0"/>
          <p:nvPr/>
        </p:nvPicPr>
        <p:blipFill rotWithShape="1">
          <a:blip r:embed="rId4">
            <a:alphaModFix/>
          </a:blip>
          <a:srcRect/>
          <a:stretch/>
        </p:blipFill>
        <p:spPr>
          <a:xfrm>
            <a:off x="4371498" y="4114800"/>
            <a:ext cx="6570028" cy="53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1321692" y="4914998"/>
            <a:ext cx="9545440" cy="1643370"/>
          </a:xfrm>
          <a:prstGeom prst="rect">
            <a:avLst/>
          </a:prstGeom>
          <a:noFill/>
          <a:ln>
            <a:noFill/>
          </a:ln>
        </p:spPr>
        <p:txBody>
          <a:bodyPr spcFirstLastPara="1" wrap="square" lIns="121875" tIns="60925" rIns="121875" bIns="60925" anchor="ctr" anchorCtr="0">
            <a:noAutofit/>
          </a:bodyPr>
          <a:lstStyle/>
          <a:p>
            <a:pPr marL="0" marR="0" lvl="0" indent="0" algn="ctr" rtl="0">
              <a:spcBef>
                <a:spcPts val="0"/>
              </a:spcBef>
              <a:spcAft>
                <a:spcPts val="0"/>
              </a:spcAft>
              <a:buClr>
                <a:schemeClr val="dk1"/>
              </a:buClr>
              <a:buSzPts val="3200"/>
              <a:buFont typeface="Century Gothic"/>
              <a:buNone/>
            </a:pPr>
            <a:r>
              <a:rPr lang="en-US" sz="3200" b="0" i="0" u="none" strike="noStrike" cap="none">
                <a:solidFill>
                  <a:schemeClr val="dk1"/>
                </a:solidFill>
                <a:latin typeface="Century Gothic"/>
                <a:ea typeface="Century Gothic"/>
                <a:cs typeface="Century Gothic"/>
                <a:sym typeface="Century Gothic"/>
              </a:rPr>
              <a:t>Precipitation Analysis in QGIS</a:t>
            </a:r>
            <a:endParaRPr sz="32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Precipitation Analysis in QGIS</a:t>
            </a:r>
            <a:endParaRPr sz="2800" b="1" i="0" u="none" strike="noStrike" cap="none">
              <a:solidFill>
                <a:schemeClr val="dk1"/>
              </a:solidFill>
              <a:latin typeface="Century Gothic"/>
              <a:ea typeface="Century Gothic"/>
              <a:cs typeface="Century Gothic"/>
              <a:sym typeface="Century Gothic"/>
            </a:endParaRPr>
          </a:p>
        </p:txBody>
      </p:sp>
      <p:sp>
        <p:nvSpPr>
          <p:cNvPr id="167" name="Google Shape;167;p24"/>
          <p:cNvSpPr txBox="1">
            <a:spLocks noGrp="1"/>
          </p:cNvSpPr>
          <p:nvPr>
            <p:ph type="body" idx="1"/>
          </p:nvPr>
        </p:nvSpPr>
        <p:spPr>
          <a:xfrm>
            <a:off x="242252" y="1130283"/>
            <a:ext cx="4978126" cy="5270517"/>
          </a:xfrm>
          <a:prstGeom prst="rect">
            <a:avLst/>
          </a:prstGeom>
          <a:noFill/>
          <a:ln>
            <a:noFill/>
          </a:ln>
        </p:spPr>
        <p:txBody>
          <a:bodyPr spcFirstLastPara="1" wrap="square" lIns="0" tIns="60925" rIns="121875" bIns="60925" anchor="t" anchorCtr="0">
            <a:noAutofit/>
          </a:bodyPr>
          <a:lstStyle/>
          <a:p>
            <a:pPr marL="365696" marR="0" lvl="0" indent="-219418" algn="l" rtl="0">
              <a:spcBef>
                <a:spcPts val="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Note: For the precipitation data you will need the latest version of QGIS (Preferably 2.18) to work with the NetCDF files. </a:t>
            </a:r>
            <a:r>
              <a:rPr lang="en-US" sz="2400" b="1" i="0" u="none" strike="noStrike" cap="none">
                <a:solidFill>
                  <a:schemeClr val="dk1"/>
                </a:solidFill>
                <a:latin typeface="Century Gothic"/>
                <a:ea typeface="Century Gothic"/>
                <a:cs typeface="Century Gothic"/>
                <a:sym typeface="Century Gothic"/>
              </a:rPr>
              <a:t>It is always a good idea to save your QGIS project often so that your work is not lost</a:t>
            </a:r>
            <a:r>
              <a:rPr lang="en-US" sz="2400" b="0" i="0" u="none" strike="noStrike" cap="none">
                <a:solidFill>
                  <a:schemeClr val="dk1"/>
                </a:solidFill>
                <a:latin typeface="Century Gothic"/>
                <a:ea typeface="Century Gothic"/>
                <a:cs typeface="Century Gothic"/>
                <a:sym typeface="Century Gothic"/>
              </a:rPr>
              <a:t>. </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Open QGIS and start a new project</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On the top menu bar, click on </a:t>
            </a:r>
            <a:r>
              <a:rPr lang="en-US" sz="2400" b="1" i="0" u="none" strike="noStrike" cap="none">
                <a:solidFill>
                  <a:schemeClr val="dk1"/>
                </a:solidFill>
                <a:latin typeface="Century Gothic"/>
                <a:ea typeface="Century Gothic"/>
                <a:cs typeface="Century Gothic"/>
                <a:sym typeface="Century Gothic"/>
              </a:rPr>
              <a:t>Web</a:t>
            </a:r>
            <a:r>
              <a:rPr lang="en-US" sz="2400" b="0" i="0" u="none" strike="noStrike" cap="none">
                <a:solidFill>
                  <a:schemeClr val="dk1"/>
                </a:solidFill>
                <a:latin typeface="Century Gothic"/>
                <a:ea typeface="Century Gothic"/>
                <a:cs typeface="Century Gothic"/>
                <a:sym typeface="Century Gothic"/>
              </a:rPr>
              <a:t> to check if you have </a:t>
            </a:r>
            <a:r>
              <a:rPr lang="en-US" sz="2400" b="1" i="0" u="none" strike="noStrike" cap="none">
                <a:solidFill>
                  <a:schemeClr val="dk1"/>
                </a:solidFill>
                <a:latin typeface="Century Gothic"/>
                <a:ea typeface="Century Gothic"/>
                <a:cs typeface="Century Gothic"/>
                <a:sym typeface="Century Gothic"/>
              </a:rPr>
              <a:t>OpenLayers Plugin </a:t>
            </a:r>
            <a:endParaRPr/>
          </a:p>
        </p:txBody>
      </p:sp>
      <p:sp>
        <p:nvSpPr>
          <p:cNvPr id="168" name="Google Shape;168;p24"/>
          <p:cNvSpPr txBox="1">
            <a:spLocks noGrp="1"/>
          </p:cNvSpPr>
          <p:nvPr>
            <p:ph type="body" idx="2"/>
          </p:nvPr>
        </p:nvSpPr>
        <p:spPr>
          <a:xfrm>
            <a:off x="5408612" y="1130282"/>
            <a:ext cx="6537960" cy="5041918"/>
          </a:xfrm>
          <a:prstGeom prst="rect">
            <a:avLst/>
          </a:prstGeom>
          <a:solidFill>
            <a:srgbClr val="D8D8D8"/>
          </a:solidFill>
          <a:ln>
            <a:noFill/>
          </a:ln>
        </p:spPr>
        <p:txBody>
          <a:bodyPr spcFirstLastPara="1" wrap="square" lIns="0" tIns="60925" rIns="121875" bIns="60925" anchor="t" anchorCtr="0">
            <a:noAutofit/>
          </a:bodyPr>
          <a:lstStyle/>
          <a:p>
            <a:pPr marL="146278"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Century Gothic"/>
                <a:ea typeface="Century Gothic"/>
                <a:cs typeface="Century Gothic"/>
                <a:sym typeface="Century Gothic"/>
              </a:rPr>
              <a:t>If you do not have the OpenLayers Plugin</a:t>
            </a:r>
            <a:endParaRPr/>
          </a:p>
          <a:p>
            <a:pPr marL="365696" marR="0" lvl="0" indent="-219418" algn="l" rtl="0">
              <a:spcBef>
                <a:spcPts val="8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Select </a:t>
            </a:r>
            <a:r>
              <a:rPr lang="en-US" sz="2400" b="1" i="0" u="none" strike="noStrike" cap="none">
                <a:solidFill>
                  <a:schemeClr val="dk1"/>
                </a:solidFill>
                <a:latin typeface="Century Gothic"/>
                <a:ea typeface="Century Gothic"/>
                <a:cs typeface="Century Gothic"/>
                <a:sym typeface="Century Gothic"/>
              </a:rPr>
              <a:t>Plugins</a:t>
            </a:r>
            <a:r>
              <a:rPr lang="en-US" sz="2400" b="0" i="0" u="none" strike="noStrike" cap="none">
                <a:solidFill>
                  <a:schemeClr val="dk1"/>
                </a:solidFill>
                <a:latin typeface="Century Gothic"/>
                <a:ea typeface="Century Gothic"/>
                <a:cs typeface="Century Gothic"/>
                <a:sym typeface="Century Gothic"/>
              </a:rPr>
              <a:t> from the top menu, and choose </a:t>
            </a:r>
            <a:r>
              <a:rPr lang="en-US" sz="2400" b="1" i="0" u="none" strike="noStrike" cap="none">
                <a:solidFill>
                  <a:schemeClr val="dk1"/>
                </a:solidFill>
                <a:latin typeface="Century Gothic"/>
                <a:ea typeface="Century Gothic"/>
                <a:cs typeface="Century Gothic"/>
                <a:sym typeface="Century Gothic"/>
              </a:rPr>
              <a:t>Manage and Install Plugins</a:t>
            </a:r>
            <a:endParaRPr sz="2400" b="0" i="0" u="none" strike="noStrike" cap="none">
              <a:solidFill>
                <a:schemeClr val="dk1"/>
              </a:solidFill>
              <a:latin typeface="Century Gothic"/>
              <a:ea typeface="Century Gothic"/>
              <a:cs typeface="Century Gothic"/>
              <a:sym typeface="Century Gothic"/>
            </a:endParaRPr>
          </a:p>
          <a:p>
            <a:pPr marL="365696" marR="0" lvl="0" indent="-219418" algn="l" rtl="0">
              <a:spcBef>
                <a:spcPts val="8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You will get a window with options for Plugins</a:t>
            </a:r>
            <a:endParaRPr/>
          </a:p>
          <a:p>
            <a:pPr marL="365696" marR="0" lvl="0" indent="-219418" algn="l" rtl="0">
              <a:spcBef>
                <a:spcPts val="8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Enter OpenLayers in the search window</a:t>
            </a:r>
            <a:endParaRPr/>
          </a:p>
          <a:p>
            <a:pPr marL="365696" marR="0" lvl="0" indent="-219418" algn="l" rtl="0">
              <a:spcBef>
                <a:spcPts val="8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Clicking on the </a:t>
            </a:r>
            <a:r>
              <a:rPr lang="en-US" sz="2400" b="1" i="0" u="none" strike="noStrike" cap="none">
                <a:solidFill>
                  <a:schemeClr val="dk1"/>
                </a:solidFill>
                <a:latin typeface="Century Gothic"/>
                <a:ea typeface="Century Gothic"/>
                <a:cs typeface="Century Gothic"/>
                <a:sym typeface="Century Gothic"/>
              </a:rPr>
              <a:t>OpenLayers Plugin</a:t>
            </a:r>
            <a:r>
              <a:rPr lang="en-US" sz="2400" b="0" i="0" u="none" strike="noStrike" cap="none">
                <a:solidFill>
                  <a:schemeClr val="dk1"/>
                </a:solidFill>
                <a:latin typeface="Century Gothic"/>
                <a:ea typeface="Century Gothic"/>
                <a:cs typeface="Century Gothic"/>
                <a:sym typeface="Century Gothic"/>
              </a:rPr>
              <a:t> and press </a:t>
            </a:r>
            <a:r>
              <a:rPr lang="en-US" sz="2400" b="1" i="0" u="none" strike="noStrike" cap="none">
                <a:solidFill>
                  <a:schemeClr val="dk1"/>
                </a:solidFill>
                <a:latin typeface="Century Gothic"/>
                <a:ea typeface="Century Gothic"/>
                <a:cs typeface="Century Gothic"/>
                <a:sym typeface="Century Gothic"/>
              </a:rPr>
              <a:t>Install</a:t>
            </a:r>
            <a:r>
              <a:rPr lang="en-US" sz="2400" b="0" i="0" u="none" strike="noStrike" cap="none">
                <a:solidFill>
                  <a:schemeClr val="dk1"/>
                </a:solidFill>
                <a:latin typeface="Century Gothic"/>
                <a:ea typeface="Century Gothic"/>
                <a:cs typeface="Century Gothic"/>
                <a:sym typeface="Century Gothic"/>
              </a:rPr>
              <a:t> in the bottom right </a:t>
            </a:r>
            <a:endParaRPr/>
          </a:p>
        </p:txBody>
      </p:sp>
      <p:pic>
        <p:nvPicPr>
          <p:cNvPr id="169" name="Google Shape;169;p24"/>
          <p:cNvPicPr preferRelativeResize="0"/>
          <p:nvPr/>
        </p:nvPicPr>
        <p:blipFill rotWithShape="1">
          <a:blip r:embed="rId3">
            <a:alphaModFix/>
          </a:blip>
          <a:srcRect/>
          <a:stretch/>
        </p:blipFill>
        <p:spPr>
          <a:xfrm>
            <a:off x="5554186" y="4802820"/>
            <a:ext cx="6246812" cy="5720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Precipitation Analysis in QGIS</a:t>
            </a:r>
            <a:endParaRPr/>
          </a:p>
        </p:txBody>
      </p:sp>
      <p:sp>
        <p:nvSpPr>
          <p:cNvPr id="175" name="Google Shape;175;p25"/>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From the top menu bar, click on </a:t>
            </a:r>
            <a:r>
              <a:rPr lang="en-US" sz="2400" b="1" i="0" u="none" strike="noStrike" cap="none">
                <a:solidFill>
                  <a:schemeClr val="dk1"/>
                </a:solidFill>
                <a:latin typeface="Century Gothic"/>
                <a:ea typeface="Century Gothic"/>
                <a:cs typeface="Century Gothic"/>
                <a:sym typeface="Century Gothic"/>
              </a:rPr>
              <a:t>Web</a:t>
            </a:r>
            <a:r>
              <a:rPr lang="en-US" sz="2400" b="0" i="0" u="none" strike="noStrike" cap="none">
                <a:solidFill>
                  <a:schemeClr val="dk1"/>
                </a:solidFill>
                <a:latin typeface="Century Gothic"/>
                <a:ea typeface="Century Gothic"/>
                <a:cs typeface="Century Gothic"/>
                <a:sym typeface="Century Gothic"/>
              </a:rPr>
              <a:t>, select </a:t>
            </a:r>
            <a:r>
              <a:rPr lang="en-US" sz="2400" b="1" i="0" u="none" strike="noStrike" cap="none">
                <a:solidFill>
                  <a:schemeClr val="dk1"/>
                </a:solidFill>
                <a:latin typeface="Century Gothic"/>
                <a:ea typeface="Century Gothic"/>
                <a:cs typeface="Century Gothic"/>
                <a:sym typeface="Century Gothic"/>
              </a:rPr>
              <a:t>Open Layer Plugin</a:t>
            </a:r>
            <a:r>
              <a:rPr lang="en-US" sz="2400" b="0" i="0" u="none" strike="noStrike" cap="none">
                <a:solidFill>
                  <a:schemeClr val="dk1"/>
                </a:solidFill>
                <a:latin typeface="Century Gothic"/>
                <a:ea typeface="Century Gothic"/>
                <a:cs typeface="Century Gothic"/>
                <a:sym typeface="Century Gothic"/>
              </a:rPr>
              <a:t> and select a background map</a:t>
            </a:r>
            <a:endParaRPr/>
          </a:p>
          <a:p>
            <a:pPr marL="603478" marR="0" lvl="0" indent="-457200" algn="l" rtl="0">
              <a:spcBef>
                <a:spcPts val="80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This exercise uses the background map </a:t>
            </a:r>
            <a:r>
              <a:rPr lang="en-US" sz="2400" b="1" i="0" u="none" strike="noStrike" cap="none">
                <a:solidFill>
                  <a:schemeClr val="dk1"/>
                </a:solidFill>
                <a:latin typeface="Century Gothic"/>
                <a:ea typeface="Century Gothic"/>
                <a:cs typeface="Century Gothic"/>
                <a:sym typeface="Century Gothic"/>
              </a:rPr>
              <a:t>OpenStreetMap</a:t>
            </a:r>
            <a:endParaRPr sz="2400" b="0" i="0" u="none" strike="noStrike" cap="none">
              <a:solidFill>
                <a:schemeClr val="dk1"/>
              </a:solidFill>
              <a:latin typeface="Century Gothic"/>
              <a:ea typeface="Century Gothic"/>
              <a:cs typeface="Century Gothic"/>
              <a:sym typeface="Century Gothic"/>
            </a:endParaRPr>
          </a:p>
        </p:txBody>
      </p:sp>
      <p:pic>
        <p:nvPicPr>
          <p:cNvPr id="176" name="Google Shape;176;p25"/>
          <p:cNvPicPr preferRelativeResize="0"/>
          <p:nvPr/>
        </p:nvPicPr>
        <p:blipFill rotWithShape="1">
          <a:blip r:embed="rId3">
            <a:alphaModFix/>
          </a:blip>
          <a:srcRect b="47859"/>
          <a:stretch/>
        </p:blipFill>
        <p:spPr>
          <a:xfrm>
            <a:off x="242252" y="2819400"/>
            <a:ext cx="11704320" cy="27362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Convert NetCDF IMERG Data to GeoTiff </a:t>
            </a:r>
            <a:endParaRPr sz="2800" b="1" i="0" u="none" strike="noStrike" cap="none">
              <a:solidFill>
                <a:schemeClr val="dk1"/>
              </a:solidFill>
              <a:latin typeface="Century Gothic"/>
              <a:ea typeface="Century Gothic"/>
              <a:cs typeface="Century Gothic"/>
              <a:sym typeface="Century Gothic"/>
            </a:endParaRPr>
          </a:p>
        </p:txBody>
      </p:sp>
      <p:sp>
        <p:nvSpPr>
          <p:cNvPr id="182" name="Google Shape;182;p26"/>
          <p:cNvSpPr txBox="1">
            <a:spLocks noGrp="1"/>
          </p:cNvSpPr>
          <p:nvPr>
            <p:ph type="body" idx="1"/>
          </p:nvPr>
        </p:nvSpPr>
        <p:spPr>
          <a:xfrm>
            <a:off x="242252" y="1143000"/>
            <a:ext cx="7493636"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In your QGIS map, click on the </a:t>
            </a:r>
            <a:r>
              <a:rPr lang="en-US" sz="2400" b="1" i="0" u="none" strike="noStrike" cap="none">
                <a:solidFill>
                  <a:schemeClr val="dk1"/>
                </a:solidFill>
                <a:latin typeface="Century Gothic"/>
                <a:ea typeface="Century Gothic"/>
                <a:cs typeface="Century Gothic"/>
                <a:sym typeface="Century Gothic"/>
              </a:rPr>
              <a:t>Add Raster</a:t>
            </a:r>
            <a:r>
              <a:rPr lang="en-US" sz="2400" b="0" i="0" u="none" strike="noStrike" cap="none">
                <a:solidFill>
                  <a:schemeClr val="dk1"/>
                </a:solidFill>
                <a:latin typeface="Century Gothic"/>
                <a:ea typeface="Century Gothic"/>
                <a:cs typeface="Century Gothic"/>
                <a:sym typeface="Century Gothic"/>
              </a:rPr>
              <a:t>       function on the left </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Navigate to your saved IMERG Monthly Precipitation Files and click on </a:t>
            </a:r>
            <a:r>
              <a:rPr lang="en-US" sz="2400" b="1" i="0" u="none" strike="noStrike" cap="none">
                <a:solidFill>
                  <a:schemeClr val="dk1"/>
                </a:solidFill>
                <a:latin typeface="Century Gothic"/>
                <a:ea typeface="Century Gothic"/>
                <a:cs typeface="Century Gothic"/>
                <a:sym typeface="Century Gothic"/>
              </a:rPr>
              <a:t>Open</a:t>
            </a:r>
            <a:r>
              <a:rPr lang="en-US" sz="2400" b="0" i="0" u="none" strike="noStrike" cap="none">
                <a:solidFill>
                  <a:schemeClr val="dk1"/>
                </a:solidFill>
                <a:latin typeface="Century Gothic"/>
                <a:ea typeface="Century Gothic"/>
                <a:cs typeface="Century Gothic"/>
                <a:sym typeface="Century Gothic"/>
              </a:rPr>
              <a:t> to add the monthly data files for December 2015 and December 2016. You can do this all at once by highlighting both files. </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A </a:t>
            </a:r>
            <a:r>
              <a:rPr lang="en-US" sz="2400" b="1" i="0" u="none" strike="noStrike" cap="none">
                <a:solidFill>
                  <a:schemeClr val="dk1"/>
                </a:solidFill>
                <a:latin typeface="Century Gothic"/>
                <a:ea typeface="Century Gothic"/>
                <a:cs typeface="Century Gothic"/>
                <a:sym typeface="Century Gothic"/>
              </a:rPr>
              <a:t>Coordinate Reference System Selector</a:t>
            </a:r>
            <a:r>
              <a:rPr lang="en-US" sz="2400" b="0" i="0" u="none" strike="noStrike" cap="none">
                <a:solidFill>
                  <a:schemeClr val="dk1"/>
                </a:solidFill>
                <a:latin typeface="Century Gothic"/>
                <a:ea typeface="Century Gothic"/>
                <a:cs typeface="Century Gothic"/>
                <a:sym typeface="Century Gothic"/>
              </a:rPr>
              <a:t> box may pop up. Select WGS84, EPSG 4326</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From the top Menu Bar, you can zoom in and out on the layer</a:t>
            </a:r>
            <a:endParaRPr sz="2400" b="0" i="0" u="none" strike="noStrike" cap="none">
              <a:solidFill>
                <a:schemeClr val="dk1"/>
              </a:solidFill>
              <a:latin typeface="Century Gothic"/>
              <a:ea typeface="Century Gothic"/>
              <a:cs typeface="Century Gothic"/>
              <a:sym typeface="Century Gothic"/>
            </a:endParaRPr>
          </a:p>
        </p:txBody>
      </p:sp>
      <p:pic>
        <p:nvPicPr>
          <p:cNvPr id="183" name="Google Shape;183;p26" descr="Macintosh HD:Users:amitamehta:Desktop:Screen Shot 2017-10-18 at 3.22.31 PM.png"/>
          <p:cNvPicPr preferRelativeResize="0">
            <a:picLocks noGrp="1"/>
          </p:cNvPicPr>
          <p:nvPr>
            <p:ph type="body" idx="2"/>
          </p:nvPr>
        </p:nvPicPr>
        <p:blipFill rotWithShape="1">
          <a:blip r:embed="rId3">
            <a:alphaModFix/>
          </a:blip>
          <a:srcRect/>
          <a:stretch/>
        </p:blipFill>
        <p:spPr>
          <a:xfrm>
            <a:off x="7592884" y="1130283"/>
            <a:ext cx="4353053" cy="2755917"/>
          </a:xfrm>
          <a:prstGeom prst="rect">
            <a:avLst/>
          </a:prstGeom>
          <a:noFill/>
          <a:ln>
            <a:noFill/>
          </a:ln>
        </p:spPr>
      </p:pic>
      <p:pic>
        <p:nvPicPr>
          <p:cNvPr id="184" name="Google Shape;184;p26" descr="../../../../../../Desktop/Screen%20Shot%202017-11-08%20at%2011."/>
          <p:cNvPicPr preferRelativeResize="0"/>
          <p:nvPr/>
        </p:nvPicPr>
        <p:blipFill rotWithShape="1">
          <a:blip r:embed="rId4">
            <a:alphaModFix/>
          </a:blip>
          <a:srcRect/>
          <a:stretch/>
        </p:blipFill>
        <p:spPr>
          <a:xfrm>
            <a:off x="7093049" y="1147813"/>
            <a:ext cx="457200" cy="472514"/>
          </a:xfrm>
          <a:prstGeom prst="rect">
            <a:avLst/>
          </a:prstGeom>
          <a:noFill/>
          <a:ln>
            <a:noFill/>
          </a:ln>
        </p:spPr>
      </p:pic>
      <p:sp>
        <p:nvSpPr>
          <p:cNvPr id="185" name="Google Shape;185;p26"/>
          <p:cNvSpPr txBox="1"/>
          <p:nvPr/>
        </p:nvSpPr>
        <p:spPr>
          <a:xfrm>
            <a:off x="242251" y="5481637"/>
            <a:ext cx="11703685" cy="967555"/>
          </a:xfrm>
          <a:prstGeom prst="rect">
            <a:avLst/>
          </a:prstGeom>
          <a:noFill/>
          <a:ln>
            <a:noFill/>
          </a:ln>
        </p:spPr>
        <p:txBody>
          <a:bodyPr spcFirstLastPara="1" wrap="square" lIns="0" tIns="60925" rIns="121875" bIns="60925" anchor="t" anchorCtr="0">
            <a:noAutofit/>
          </a:bodyPr>
          <a:lstStyle/>
          <a:p>
            <a:pPr marL="146278"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Century Gothic"/>
                <a:ea typeface="Century Gothic"/>
                <a:cs typeface="Century Gothic"/>
                <a:sym typeface="Century Gothic"/>
              </a:rPr>
              <a:t>These NetCDF images have to be converted to GeoTIFF images for you to perform raster calculations on the data.</a:t>
            </a:r>
            <a:endParaRPr sz="2400" b="0" i="0" u="none" strike="noStrike" cap="none">
              <a:solidFill>
                <a:schemeClr val="dk1"/>
              </a:solidFill>
              <a:latin typeface="Century Gothic"/>
              <a:ea typeface="Century Gothic"/>
              <a:cs typeface="Century Gothic"/>
              <a:sym typeface="Century Gothic"/>
            </a:endParaRPr>
          </a:p>
        </p:txBody>
      </p:sp>
      <p:pic>
        <p:nvPicPr>
          <p:cNvPr id="186" name="Google Shape;186;p26"/>
          <p:cNvPicPr preferRelativeResize="0"/>
          <p:nvPr/>
        </p:nvPicPr>
        <p:blipFill rotWithShape="1">
          <a:blip r:embed="rId5">
            <a:alphaModFix/>
          </a:blip>
          <a:srcRect/>
          <a:stretch/>
        </p:blipFill>
        <p:spPr>
          <a:xfrm>
            <a:off x="7592884" y="4138996"/>
            <a:ext cx="4353052" cy="377662"/>
          </a:xfrm>
          <a:prstGeom prst="rect">
            <a:avLst/>
          </a:prstGeom>
          <a:noFill/>
          <a:ln>
            <a:noFill/>
          </a:ln>
        </p:spPr>
      </p:pic>
      <p:sp>
        <p:nvSpPr>
          <p:cNvPr id="187" name="Google Shape;187;p26"/>
          <p:cNvSpPr/>
          <p:nvPr/>
        </p:nvSpPr>
        <p:spPr>
          <a:xfrm>
            <a:off x="10742612" y="4123423"/>
            <a:ext cx="457200" cy="408808"/>
          </a:xfrm>
          <a:prstGeom prst="rect">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a:ea typeface="Century Gothic"/>
              <a:cs typeface="Century Gothic"/>
              <a:sym typeface="Century Gothic"/>
            </a:endParaRPr>
          </a:p>
        </p:txBody>
      </p:sp>
      <p:sp>
        <p:nvSpPr>
          <p:cNvPr id="188" name="Google Shape;188;p26"/>
          <p:cNvSpPr/>
          <p:nvPr/>
        </p:nvSpPr>
        <p:spPr>
          <a:xfrm>
            <a:off x="7542212" y="1274624"/>
            <a:ext cx="193676" cy="173176"/>
          </a:xfrm>
          <a:prstGeom prst="rect">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Convert NetCDF IMERG Data to GeoTiff </a:t>
            </a:r>
            <a:endParaRPr/>
          </a:p>
        </p:txBody>
      </p:sp>
      <p:sp>
        <p:nvSpPr>
          <p:cNvPr id="195" name="Google Shape;195;p27"/>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Right-Click (or Control-Click on Mac) on the raster layer IMERG_Rain-Dec2015</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From the drop-down menu select </a:t>
            </a:r>
            <a:r>
              <a:rPr lang="en-US" sz="2400" b="1" i="0" u="none" strike="noStrike" cap="none">
                <a:solidFill>
                  <a:schemeClr val="dk1"/>
                </a:solidFill>
                <a:latin typeface="Century Gothic"/>
                <a:ea typeface="Century Gothic"/>
                <a:cs typeface="Century Gothic"/>
                <a:sym typeface="Century Gothic"/>
              </a:rPr>
              <a:t>Save As</a:t>
            </a:r>
            <a:r>
              <a:rPr lang="en-US" sz="2400" b="0" i="0" u="none" strike="noStrike" cap="none">
                <a:solidFill>
                  <a:schemeClr val="dk1"/>
                </a:solidFill>
                <a:latin typeface="Century Gothic"/>
                <a:ea typeface="Century Gothic"/>
                <a:cs typeface="Century Gothic"/>
                <a:sym typeface="Century Gothic"/>
              </a:rPr>
              <a:t> – this will open a window</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Note that </a:t>
            </a:r>
            <a:r>
              <a:rPr lang="en-US" sz="2400" b="1" i="0" u="none" strike="noStrike" cap="none">
                <a:solidFill>
                  <a:schemeClr val="dk1"/>
                </a:solidFill>
                <a:latin typeface="Century Gothic"/>
                <a:ea typeface="Century Gothic"/>
                <a:cs typeface="Century Gothic"/>
                <a:sym typeface="Century Gothic"/>
              </a:rPr>
              <a:t>Format</a:t>
            </a:r>
            <a:r>
              <a:rPr lang="en-US" sz="2400" b="0" i="0" u="none" strike="noStrike" cap="none">
                <a:solidFill>
                  <a:schemeClr val="dk1"/>
                </a:solidFill>
                <a:latin typeface="Century Gothic"/>
                <a:ea typeface="Century Gothic"/>
                <a:cs typeface="Century Gothic"/>
                <a:sym typeface="Century Gothic"/>
              </a:rPr>
              <a:t> in the window is </a:t>
            </a:r>
            <a:r>
              <a:rPr lang="en-US" sz="2400" b="1" i="0" u="none" strike="noStrike" cap="none">
                <a:solidFill>
                  <a:schemeClr val="dk1"/>
                </a:solidFill>
                <a:latin typeface="Century Gothic"/>
                <a:ea typeface="Century Gothic"/>
                <a:cs typeface="Century Gothic"/>
                <a:sym typeface="Century Gothic"/>
              </a:rPr>
              <a:t>Gtiff</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Make sure the </a:t>
            </a:r>
            <a:r>
              <a:rPr lang="en-US" sz="2400" b="1" i="0" u="none" strike="noStrike" cap="none">
                <a:solidFill>
                  <a:schemeClr val="dk1"/>
                </a:solidFill>
                <a:latin typeface="Century Gothic"/>
                <a:ea typeface="Century Gothic"/>
                <a:cs typeface="Century Gothic"/>
                <a:sym typeface="Century Gothic"/>
              </a:rPr>
              <a:t>Add save file to map</a:t>
            </a:r>
            <a:r>
              <a:rPr lang="en-US" sz="2400" b="0" i="0" u="none" strike="noStrike" cap="none">
                <a:solidFill>
                  <a:schemeClr val="dk1"/>
                </a:solidFill>
                <a:latin typeface="Century Gothic"/>
                <a:ea typeface="Century Gothic"/>
                <a:cs typeface="Century Gothic"/>
                <a:sym typeface="Century Gothic"/>
              </a:rPr>
              <a:t> option is checked.</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a:t>
            </a:r>
            <a:r>
              <a:rPr lang="en-US" sz="2400" b="1" i="0" u="none" strike="noStrike" cap="none">
                <a:solidFill>
                  <a:schemeClr val="dk1"/>
                </a:solidFill>
                <a:latin typeface="Century Gothic"/>
                <a:ea typeface="Century Gothic"/>
                <a:cs typeface="Century Gothic"/>
                <a:sym typeface="Century Gothic"/>
              </a:rPr>
              <a:t>Browse</a:t>
            </a:r>
            <a:r>
              <a:rPr lang="en-US" sz="2400" b="0" i="0" u="none" strike="noStrike" cap="none">
                <a:solidFill>
                  <a:schemeClr val="dk1"/>
                </a:solidFill>
                <a:latin typeface="Century Gothic"/>
                <a:ea typeface="Century Gothic"/>
                <a:cs typeface="Century Gothic"/>
                <a:sym typeface="Century Gothic"/>
              </a:rPr>
              <a:t> and enter the folder name where all the data are and enter a file name (Suggestion: IMERG_Rain-Dec2015) and click on </a:t>
            </a:r>
            <a:r>
              <a:rPr lang="en-US" sz="2400" b="1" i="0" u="none" strike="noStrike" cap="none">
                <a:solidFill>
                  <a:schemeClr val="dk1"/>
                </a:solidFill>
                <a:latin typeface="Century Gothic"/>
                <a:ea typeface="Century Gothic"/>
                <a:cs typeface="Century Gothic"/>
                <a:sym typeface="Century Gothic"/>
              </a:rPr>
              <a:t>Save</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You will see the GeoTiff layer displayed on the map and the file will be saved to the data folder</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Repeat steps 3-4 to save the 2016 rain layer as a GeoTIFF</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Now you can remove the NetCDF raster layers by right-clicking on each layer and choosing </a:t>
            </a:r>
            <a:r>
              <a:rPr lang="en-US" sz="2400" b="1" i="0" u="none" strike="noStrike" cap="none">
                <a:solidFill>
                  <a:schemeClr val="dk1"/>
                </a:solidFill>
                <a:latin typeface="Century Gothic"/>
                <a:ea typeface="Century Gothic"/>
                <a:cs typeface="Century Gothic"/>
                <a:sym typeface="Century Gothic"/>
              </a:rPr>
              <a:t>Remove</a:t>
            </a: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Convert NetCDF IMERG Data to GeoTiff </a:t>
            </a:r>
            <a:endParaRPr/>
          </a:p>
        </p:txBody>
      </p:sp>
      <p:sp>
        <p:nvSpPr>
          <p:cNvPr id="202" name="Google Shape;202;p28"/>
          <p:cNvSpPr txBox="1">
            <a:spLocks noGrp="1"/>
          </p:cNvSpPr>
          <p:nvPr>
            <p:ph type="body" idx="1"/>
          </p:nvPr>
        </p:nvSpPr>
        <p:spPr>
          <a:xfrm>
            <a:off x="242252" y="1130283"/>
            <a:ext cx="7757160" cy="53467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7"/>
            </a:pPr>
            <a:r>
              <a:rPr lang="en-US" sz="2400" b="0" i="0" u="none" strike="noStrike" cap="none">
                <a:solidFill>
                  <a:schemeClr val="dk1"/>
                </a:solidFill>
                <a:latin typeface="Century Gothic"/>
                <a:ea typeface="Century Gothic"/>
                <a:cs typeface="Century Gothic"/>
                <a:sym typeface="Century Gothic"/>
              </a:rPr>
              <a:t>Right click on the layer file for December 2015 and go to </a:t>
            </a:r>
            <a:r>
              <a:rPr lang="en-US" sz="2400" b="1" i="0" u="none" strike="noStrike" cap="none">
                <a:solidFill>
                  <a:schemeClr val="dk1"/>
                </a:solidFill>
                <a:latin typeface="Century Gothic"/>
                <a:ea typeface="Century Gothic"/>
                <a:cs typeface="Century Gothic"/>
                <a:sym typeface="Century Gothic"/>
              </a:rPr>
              <a:t>Properties</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Style</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Select the </a:t>
            </a:r>
            <a:r>
              <a:rPr lang="en-US" sz="2400" b="1" i="0" u="none" strike="noStrike" cap="none">
                <a:solidFill>
                  <a:schemeClr val="dk1"/>
                </a:solidFill>
                <a:latin typeface="Century Gothic"/>
                <a:ea typeface="Century Gothic"/>
                <a:cs typeface="Century Gothic"/>
                <a:sym typeface="Century Gothic"/>
              </a:rPr>
              <a:t>Render Type</a:t>
            </a:r>
            <a:r>
              <a:rPr lang="en-US" sz="2400" b="0" i="0" u="none" strike="noStrike" cap="none">
                <a:solidFill>
                  <a:schemeClr val="dk1"/>
                </a:solidFill>
                <a:latin typeface="Century Gothic"/>
                <a:ea typeface="Century Gothic"/>
                <a:cs typeface="Century Gothic"/>
                <a:sym typeface="Century Gothic"/>
              </a:rPr>
              <a:t> as </a:t>
            </a:r>
            <a:r>
              <a:rPr lang="en-US" sz="2400" b="1" i="0" u="none" strike="noStrike" cap="none">
                <a:solidFill>
                  <a:schemeClr val="dk1"/>
                </a:solidFill>
                <a:latin typeface="Century Gothic"/>
                <a:ea typeface="Century Gothic"/>
                <a:cs typeface="Century Gothic"/>
                <a:sym typeface="Century Gothic"/>
              </a:rPr>
              <a:t>Singleband Pseudocolor</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Next to </a:t>
            </a:r>
            <a:r>
              <a:rPr lang="en-US" sz="2400" b="1" i="0" u="none" strike="noStrike" cap="none">
                <a:solidFill>
                  <a:schemeClr val="dk1"/>
                </a:solidFill>
                <a:latin typeface="Century Gothic"/>
                <a:ea typeface="Century Gothic"/>
                <a:cs typeface="Century Gothic"/>
                <a:sym typeface="Century Gothic"/>
              </a:rPr>
              <a:t>Color</a:t>
            </a:r>
            <a:r>
              <a:rPr lang="en-US" sz="2400" b="0" i="0" u="none" strike="noStrike" cap="none">
                <a:solidFill>
                  <a:schemeClr val="dk1"/>
                </a:solidFill>
                <a:latin typeface="Century Gothic"/>
                <a:ea typeface="Century Gothic"/>
                <a:cs typeface="Century Gothic"/>
                <a:sym typeface="Century Gothic"/>
              </a:rPr>
              <a:t>, make sure the Red-Yellow-Blue (RdYlBu) color palette is selected</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Select </a:t>
            </a:r>
            <a:r>
              <a:rPr lang="en-US" sz="2400" b="1" i="0" u="none" strike="noStrike" cap="none">
                <a:solidFill>
                  <a:schemeClr val="dk1"/>
                </a:solidFill>
                <a:latin typeface="Century Gothic"/>
                <a:ea typeface="Century Gothic"/>
                <a:cs typeface="Century Gothic"/>
                <a:sym typeface="Century Gothic"/>
              </a:rPr>
              <a:t>Invert</a:t>
            </a:r>
            <a:r>
              <a:rPr lang="en-US" sz="2400" b="0" i="0" u="none" strike="noStrike" cap="none">
                <a:solidFill>
                  <a:schemeClr val="dk1"/>
                </a:solidFill>
                <a:latin typeface="Century Gothic"/>
                <a:ea typeface="Century Gothic"/>
                <a:cs typeface="Century Gothic"/>
                <a:sym typeface="Century Gothic"/>
              </a:rPr>
              <a:t> so that low rain values are shown in blue and high in red</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Select </a:t>
            </a:r>
            <a:r>
              <a:rPr lang="en-US" sz="2400" b="1" i="0" u="none" strike="noStrike" cap="none">
                <a:solidFill>
                  <a:schemeClr val="dk1"/>
                </a:solidFill>
                <a:latin typeface="Century Gothic"/>
                <a:ea typeface="Century Gothic"/>
                <a:cs typeface="Century Gothic"/>
                <a:sym typeface="Century Gothic"/>
              </a:rPr>
              <a:t>Min</a:t>
            </a:r>
            <a:r>
              <a:rPr lang="en-US" sz="2400" b="0" i="0" u="none" strike="noStrike" cap="none">
                <a:solidFill>
                  <a:schemeClr val="dk1"/>
                </a:solidFill>
                <a:latin typeface="Century Gothic"/>
                <a:ea typeface="Century Gothic"/>
                <a:cs typeface="Century Gothic"/>
                <a:sym typeface="Century Gothic"/>
              </a:rPr>
              <a:t> value to 120 mm/month and </a:t>
            </a:r>
            <a:r>
              <a:rPr lang="en-US" sz="2400" b="1" i="0" u="none" strike="noStrike" cap="none">
                <a:solidFill>
                  <a:schemeClr val="dk1"/>
                </a:solidFill>
                <a:latin typeface="Century Gothic"/>
                <a:ea typeface="Century Gothic"/>
                <a:cs typeface="Century Gothic"/>
                <a:sym typeface="Century Gothic"/>
              </a:rPr>
              <a:t>Max</a:t>
            </a:r>
            <a:r>
              <a:rPr lang="en-US" sz="2400" b="0" i="0" u="none" strike="noStrike" cap="none">
                <a:solidFill>
                  <a:schemeClr val="dk1"/>
                </a:solidFill>
                <a:latin typeface="Century Gothic"/>
                <a:ea typeface="Century Gothic"/>
                <a:cs typeface="Century Gothic"/>
                <a:sym typeface="Century Gothic"/>
              </a:rPr>
              <a:t> value to 550 mm/month</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Below the color display, change the </a:t>
            </a:r>
            <a:r>
              <a:rPr lang="en-US" sz="2400" b="1" i="0" u="none" strike="noStrike" cap="none">
                <a:solidFill>
                  <a:schemeClr val="dk1"/>
                </a:solidFill>
                <a:latin typeface="Century Gothic"/>
                <a:ea typeface="Century Gothic"/>
                <a:cs typeface="Century Gothic"/>
                <a:sym typeface="Century Gothic"/>
              </a:rPr>
              <a:t>Mode</a:t>
            </a:r>
            <a:r>
              <a:rPr lang="en-US" sz="2400" b="0" i="0" u="none" strike="noStrike" cap="none">
                <a:solidFill>
                  <a:schemeClr val="dk1"/>
                </a:solidFill>
                <a:latin typeface="Century Gothic"/>
                <a:ea typeface="Century Gothic"/>
                <a:cs typeface="Century Gothic"/>
                <a:sym typeface="Century Gothic"/>
              </a:rPr>
              <a:t> to </a:t>
            </a:r>
            <a:r>
              <a:rPr lang="en-US" sz="2400" b="1" i="0" u="none" strike="noStrike" cap="none">
                <a:solidFill>
                  <a:schemeClr val="dk1"/>
                </a:solidFill>
                <a:latin typeface="Century Gothic"/>
                <a:ea typeface="Century Gothic"/>
                <a:cs typeface="Century Gothic"/>
                <a:sym typeface="Century Gothic"/>
              </a:rPr>
              <a:t>Equal Interval</a:t>
            </a:r>
            <a:r>
              <a:rPr lang="en-US" sz="2400" b="0" i="0" u="none" strike="noStrike" cap="none">
                <a:solidFill>
                  <a:schemeClr val="dk1"/>
                </a:solidFill>
                <a:latin typeface="Century Gothic"/>
                <a:ea typeface="Century Gothic"/>
                <a:cs typeface="Century Gothic"/>
                <a:sym typeface="Century Gothic"/>
              </a:rPr>
              <a:t> and </a:t>
            </a:r>
            <a:r>
              <a:rPr lang="en-US" sz="2400" b="1" i="0" u="none" strike="noStrike" cap="none">
                <a:solidFill>
                  <a:schemeClr val="dk1"/>
                </a:solidFill>
                <a:latin typeface="Century Gothic"/>
                <a:ea typeface="Century Gothic"/>
                <a:cs typeface="Century Gothic"/>
                <a:sym typeface="Century Gothic"/>
              </a:rPr>
              <a:t>Classes</a:t>
            </a:r>
            <a:r>
              <a:rPr lang="en-US" sz="2400" b="0" i="0" u="none" strike="noStrike" cap="none">
                <a:solidFill>
                  <a:schemeClr val="dk1"/>
                </a:solidFill>
                <a:latin typeface="Century Gothic"/>
                <a:ea typeface="Century Gothic"/>
                <a:cs typeface="Century Gothic"/>
                <a:sym typeface="Century Gothic"/>
              </a:rPr>
              <a:t> to 20. Click </a:t>
            </a:r>
            <a:r>
              <a:rPr lang="en-US" sz="2400" b="1" i="0" u="none" strike="noStrike" cap="none">
                <a:solidFill>
                  <a:schemeClr val="dk1"/>
                </a:solidFill>
                <a:latin typeface="Century Gothic"/>
                <a:ea typeface="Century Gothic"/>
                <a:cs typeface="Century Gothic"/>
                <a:sym typeface="Century Gothic"/>
              </a:rPr>
              <a:t>Classify</a:t>
            </a:r>
            <a:r>
              <a:rPr lang="en-US" sz="2400" b="0" i="0" u="none" strike="noStrike" cap="none">
                <a:solidFill>
                  <a:schemeClr val="dk1"/>
                </a:solidFill>
                <a:latin typeface="Century Gothic"/>
                <a:ea typeface="Century Gothic"/>
                <a:cs typeface="Century Gothic"/>
                <a:sym typeface="Century Gothic"/>
              </a:rPr>
              <a:t>. Click </a:t>
            </a:r>
            <a:r>
              <a:rPr lang="en-US" sz="2400" b="1" i="0" u="none" strike="noStrike" cap="none">
                <a:solidFill>
                  <a:schemeClr val="dk1"/>
                </a:solidFill>
                <a:latin typeface="Century Gothic"/>
                <a:ea typeface="Century Gothic"/>
                <a:cs typeface="Century Gothic"/>
                <a:sym typeface="Century Gothic"/>
              </a:rPr>
              <a:t>Apply</a:t>
            </a:r>
            <a:endParaRPr sz="2400" b="0" i="0" u="none" strike="noStrike" cap="none">
              <a:solidFill>
                <a:schemeClr val="dk1"/>
              </a:solidFill>
              <a:latin typeface="Century Gothic"/>
              <a:ea typeface="Century Gothic"/>
              <a:cs typeface="Century Gothic"/>
              <a:sym typeface="Century Gothic"/>
            </a:endParaRPr>
          </a:p>
        </p:txBody>
      </p:sp>
      <p:pic>
        <p:nvPicPr>
          <p:cNvPr id="203" name="Google Shape;203;p28" descr="Macintosh HD:Users:amitamehta:Desktop:Screen Shot 2017-10-18 at 3.31.33 PM.png"/>
          <p:cNvPicPr preferRelativeResize="0"/>
          <p:nvPr/>
        </p:nvPicPr>
        <p:blipFill rotWithShape="1">
          <a:blip r:embed="rId3">
            <a:alphaModFix/>
          </a:blip>
          <a:srcRect/>
          <a:stretch/>
        </p:blipFill>
        <p:spPr>
          <a:xfrm>
            <a:off x="7999412" y="1154095"/>
            <a:ext cx="3947160" cy="264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9"/>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Convert NetCDF IMERG Data to GeoTiff </a:t>
            </a:r>
            <a:endParaRPr/>
          </a:p>
        </p:txBody>
      </p:sp>
      <p:sp>
        <p:nvSpPr>
          <p:cNvPr id="209" name="Google Shape;209;p29"/>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859465" marR="0" lvl="1" indent="-457200" algn="l" rtl="0">
              <a:spcBef>
                <a:spcPts val="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Without closing the </a:t>
            </a:r>
            <a:r>
              <a:rPr lang="en-US" sz="2400" b="1" i="0" u="none" strike="noStrike" cap="none">
                <a:solidFill>
                  <a:schemeClr val="dk1"/>
                </a:solidFill>
                <a:latin typeface="Century Gothic"/>
                <a:ea typeface="Century Gothic"/>
                <a:cs typeface="Century Gothic"/>
                <a:sym typeface="Century Gothic"/>
              </a:rPr>
              <a:t>Properties</a:t>
            </a:r>
            <a:r>
              <a:rPr lang="en-US" sz="2400" b="0" i="0" u="none" strike="noStrike" cap="none">
                <a:solidFill>
                  <a:schemeClr val="dk1"/>
                </a:solidFill>
                <a:latin typeface="Century Gothic"/>
                <a:ea typeface="Century Gothic"/>
                <a:cs typeface="Century Gothic"/>
                <a:sym typeface="Century Gothic"/>
              </a:rPr>
              <a:t> window, move it over to take a look at the image. It should have the color designations you just selected.</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a:t>
            </a:r>
            <a:r>
              <a:rPr lang="en-US" sz="2400" b="1" i="0" u="none" strike="noStrike" cap="none">
                <a:solidFill>
                  <a:schemeClr val="dk1"/>
                </a:solidFill>
                <a:latin typeface="Century Gothic"/>
                <a:ea typeface="Century Gothic"/>
                <a:cs typeface="Century Gothic"/>
                <a:sym typeface="Century Gothic"/>
              </a:rPr>
              <a:t>OK</a:t>
            </a:r>
            <a:r>
              <a:rPr lang="en-US" sz="2400" b="0" i="0" u="none" strike="noStrike" cap="none">
                <a:solidFill>
                  <a:schemeClr val="dk1"/>
                </a:solidFill>
                <a:latin typeface="Century Gothic"/>
                <a:ea typeface="Century Gothic"/>
                <a:cs typeface="Century Gothic"/>
                <a:sym typeface="Century Gothic"/>
              </a:rPr>
              <a:t> to close the Change Color box</a:t>
            </a:r>
            <a:endParaRPr/>
          </a:p>
          <a:p>
            <a:pPr marL="603478" marR="0" lvl="0" indent="-457200" algn="l" rtl="0">
              <a:spcBef>
                <a:spcPts val="800"/>
              </a:spcBef>
              <a:spcAft>
                <a:spcPts val="0"/>
              </a:spcAft>
              <a:buClr>
                <a:schemeClr val="dk1"/>
              </a:buClr>
              <a:buSzPts val="2400"/>
              <a:buFont typeface="Century Gothic"/>
              <a:buAutoNum type="arabicPeriod" startAt="8"/>
            </a:pPr>
            <a:r>
              <a:rPr lang="en-US" sz="2400" b="0" i="0" u="none" strike="noStrike" cap="none">
                <a:solidFill>
                  <a:schemeClr val="dk1"/>
                </a:solidFill>
                <a:latin typeface="Century Gothic"/>
                <a:ea typeface="Century Gothic"/>
                <a:cs typeface="Century Gothic"/>
                <a:sym typeface="Century Gothic"/>
              </a:rPr>
              <a:t>Change the December 2016 layer map to have the same color scheme by following step 7</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startAt="8"/>
            </a:pPr>
            <a:r>
              <a:rPr lang="en-US" sz="2400" b="0" i="0" u="none" strike="noStrike" cap="none">
                <a:solidFill>
                  <a:schemeClr val="dk1"/>
                </a:solidFill>
                <a:latin typeface="Century Gothic"/>
                <a:ea typeface="Century Gothic"/>
                <a:cs typeface="Century Gothic"/>
                <a:sym typeface="Century Gothic"/>
              </a:rPr>
              <a:t>Make the precipitation layers for 2015 and 2016 semi-transparent to see the map underneath</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Right click on the layer file and go to </a:t>
            </a:r>
            <a:r>
              <a:rPr lang="en-US" sz="2400" b="1" i="0" u="none" strike="noStrike" cap="none">
                <a:solidFill>
                  <a:schemeClr val="dk1"/>
                </a:solidFill>
                <a:latin typeface="Century Gothic"/>
                <a:ea typeface="Century Gothic"/>
                <a:cs typeface="Century Gothic"/>
                <a:sym typeface="Century Gothic"/>
              </a:rPr>
              <a:t>Properties</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Transparency</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Set the Transparency level to 50% </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Under </a:t>
            </a:r>
            <a:r>
              <a:rPr lang="en-US" sz="2400" b="1" i="0" u="none" strike="noStrike" cap="none">
                <a:solidFill>
                  <a:schemeClr val="dk1"/>
                </a:solidFill>
                <a:latin typeface="Century Gothic"/>
                <a:ea typeface="Century Gothic"/>
                <a:cs typeface="Century Gothic"/>
                <a:sym typeface="Century Gothic"/>
              </a:rPr>
              <a:t>No data value</a:t>
            </a:r>
            <a:r>
              <a:rPr lang="en-US" sz="2400" b="0" i="0" u="none" strike="noStrike" cap="none">
                <a:solidFill>
                  <a:schemeClr val="dk1"/>
                </a:solidFill>
                <a:latin typeface="Century Gothic"/>
                <a:ea typeface="Century Gothic"/>
                <a:cs typeface="Century Gothic"/>
                <a:sym typeface="Century Gothic"/>
              </a:rPr>
              <a:t> set </a:t>
            </a:r>
            <a:r>
              <a:rPr lang="en-US" sz="2400" b="1" i="0" u="none" strike="noStrike" cap="none">
                <a:solidFill>
                  <a:schemeClr val="dk1"/>
                </a:solidFill>
                <a:latin typeface="Century Gothic"/>
                <a:ea typeface="Century Gothic"/>
                <a:cs typeface="Century Gothic"/>
                <a:sym typeface="Century Gothic"/>
              </a:rPr>
              <a:t>Additional no data value</a:t>
            </a:r>
            <a:r>
              <a:rPr lang="en-US" sz="2400" b="0" i="0" u="none" strike="noStrike" cap="none">
                <a:solidFill>
                  <a:schemeClr val="dk1"/>
                </a:solidFill>
                <a:latin typeface="Century Gothic"/>
                <a:ea typeface="Century Gothic"/>
                <a:cs typeface="Century Gothic"/>
                <a:sym typeface="Century Gothic"/>
              </a:rPr>
              <a:t> to 0</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a:t>
            </a:r>
            <a:r>
              <a:rPr lang="en-US" sz="2400" b="1" i="0" u="none" strike="noStrike" cap="none">
                <a:solidFill>
                  <a:schemeClr val="dk1"/>
                </a:solidFill>
                <a:latin typeface="Century Gothic"/>
                <a:ea typeface="Century Gothic"/>
                <a:cs typeface="Century Gothic"/>
                <a:sym typeface="Century Gothic"/>
              </a:rPr>
              <a:t>Apply</a:t>
            </a:r>
            <a:r>
              <a:rPr lang="en-US" sz="2400" b="0" i="0" u="none" strike="noStrike" cap="none">
                <a:solidFill>
                  <a:schemeClr val="dk1"/>
                </a:solidFill>
                <a:latin typeface="Century Gothic"/>
                <a:ea typeface="Century Gothic"/>
                <a:cs typeface="Century Gothic"/>
                <a:sym typeface="Century Gothic"/>
              </a:rPr>
              <a:t> and then </a:t>
            </a:r>
            <a:r>
              <a:rPr lang="en-US" sz="2400" b="1" i="0" u="none" strike="noStrike" cap="none">
                <a:solidFill>
                  <a:schemeClr val="dk1"/>
                </a:solidFill>
                <a:latin typeface="Century Gothic"/>
                <a:ea typeface="Century Gothic"/>
                <a:cs typeface="Century Gothic"/>
                <a:sym typeface="Century Gothic"/>
              </a:rPr>
              <a:t>OK</a:t>
            </a: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Objectives</a:t>
            </a:r>
            <a:endParaRPr sz="2800" b="1" i="0" u="none" strike="noStrike" cap="none">
              <a:solidFill>
                <a:schemeClr val="dk1"/>
              </a:solidFill>
              <a:latin typeface="Century Gothic"/>
              <a:ea typeface="Century Gothic"/>
              <a:cs typeface="Century Gothic"/>
              <a:sym typeface="Century Gothic"/>
            </a:endParaRPr>
          </a:p>
        </p:txBody>
      </p:sp>
      <p:sp>
        <p:nvSpPr>
          <p:cNvPr id="82" name="Google Shape;82;p12"/>
          <p:cNvSpPr txBox="1">
            <a:spLocks noGrp="1"/>
          </p:cNvSpPr>
          <p:nvPr>
            <p:ph type="body" idx="1"/>
          </p:nvPr>
        </p:nvSpPr>
        <p:spPr>
          <a:xfrm>
            <a:off x="242252" y="1130283"/>
            <a:ext cx="11704320" cy="5187862"/>
          </a:xfrm>
          <a:prstGeom prst="rect">
            <a:avLst/>
          </a:prstGeom>
          <a:noFill/>
          <a:ln>
            <a:noFill/>
          </a:ln>
        </p:spPr>
        <p:txBody>
          <a:bodyPr spcFirstLastPara="1" wrap="square" lIns="0" tIns="60925" rIns="121875" bIns="60925" anchor="t" anchorCtr="0">
            <a:noAutofit/>
          </a:bodyPr>
          <a:lstStyle/>
          <a:p>
            <a:pPr marL="146278"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Century Gothic"/>
                <a:ea typeface="Century Gothic"/>
                <a:cs typeface="Century Gothic"/>
                <a:sym typeface="Century Gothic"/>
              </a:rPr>
              <a:t>By the end of this exercise, you will be able to subset, analyze, and download precipitation data over the Parana region in southern Brazil. This exercise will use the Giovanni web tool and analyze rainfall statistics over the Sao Francisco Verdadeiro (SFV) watershed using QGIS.</a:t>
            </a:r>
            <a:endParaRPr/>
          </a:p>
          <a:p>
            <a:pPr marL="146278" marR="0" lvl="0" indent="0" algn="l" rtl="0">
              <a:spcBef>
                <a:spcPts val="800"/>
              </a:spcBef>
              <a:spcAft>
                <a:spcPts val="0"/>
              </a:spcAft>
              <a:buClr>
                <a:schemeClr val="dk1"/>
              </a:buClr>
              <a:buSzPts val="2400"/>
              <a:buFont typeface="Arial"/>
              <a:buNone/>
            </a:pPr>
            <a:endParaRPr sz="2400" b="0" i="0" u="none" strike="noStrike" cap="none">
              <a:solidFill>
                <a:schemeClr val="dk1"/>
              </a:solidFill>
              <a:latin typeface="Century Gothic"/>
              <a:ea typeface="Century Gothic"/>
              <a:cs typeface="Century Gothic"/>
              <a:sym typeface="Century Gothic"/>
            </a:endParaRPr>
          </a:p>
          <a:p>
            <a:pPr marL="146278" marR="0" lvl="0" indent="0" algn="l" rtl="0">
              <a:spcBef>
                <a:spcPts val="800"/>
              </a:spcBef>
              <a:spcAft>
                <a:spcPts val="0"/>
              </a:spcAft>
              <a:buClr>
                <a:schemeClr val="dk1"/>
              </a:buClr>
              <a:buSzPts val="2400"/>
              <a:buFont typeface="Arial"/>
              <a:buNone/>
            </a:pPr>
            <a:r>
              <a:rPr lang="en-US" sz="2400" b="1" i="0" u="none" strike="noStrike" cap="none">
                <a:solidFill>
                  <a:schemeClr val="dk1"/>
                </a:solidFill>
                <a:latin typeface="Century Gothic"/>
                <a:ea typeface="Century Gothic"/>
                <a:cs typeface="Century Gothic"/>
                <a:sym typeface="Century Gothic"/>
              </a:rPr>
              <a:t>Requirements</a:t>
            </a:r>
            <a:endParaRPr/>
          </a:p>
          <a:p>
            <a:pPr marL="365696" marR="0" lvl="0" indent="-219418" algn="l" rtl="0">
              <a:spcBef>
                <a:spcPts val="8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QGIS installed on your computer</a:t>
            </a:r>
            <a:endParaRPr/>
          </a:p>
          <a:p>
            <a:pPr marL="621683" marR="0" lvl="1" indent="-255986" algn="l" rtl="0">
              <a:spcBef>
                <a:spcPts val="400"/>
              </a:spcBef>
              <a:spcAft>
                <a:spcPts val="0"/>
              </a:spcAft>
              <a:buClr>
                <a:schemeClr val="dk1"/>
              </a:buClr>
              <a:buSzPts val="2400"/>
              <a:buFont typeface="Arial"/>
              <a:buChar char="–"/>
            </a:pPr>
            <a:r>
              <a:rPr lang="en-US" sz="2400" b="0" i="0" u="sng" strike="noStrike" cap="none">
                <a:solidFill>
                  <a:schemeClr val="hlink"/>
                </a:solidFill>
                <a:latin typeface="Century Gothic"/>
                <a:ea typeface="Century Gothic"/>
                <a:cs typeface="Century Gothic"/>
                <a:sym typeface="Century Gothic"/>
                <a:hlinkClick r:id="rId3"/>
              </a:rPr>
              <a:t>https://arset.gsfc.nasa.gov/sites/default/files/water/drought/Introduction%20to%20QGIS.pdf</a:t>
            </a:r>
            <a:r>
              <a:rPr lang="en-US" sz="2400" b="0" i="0" u="none" strike="noStrike" cap="none">
                <a:solidFill>
                  <a:schemeClr val="dk1"/>
                </a:solidFill>
                <a:latin typeface="Century Gothic"/>
                <a:ea typeface="Century Gothic"/>
                <a:cs typeface="Century Gothic"/>
                <a:sym typeface="Century Gothic"/>
              </a:rPr>
              <a:t> </a:t>
            </a:r>
            <a:endParaRPr/>
          </a:p>
          <a:p>
            <a:pPr marL="365696" marR="0" lvl="0" indent="-219418" algn="l" rtl="0">
              <a:spcBef>
                <a:spcPts val="8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A shapefile for the Sao Francisco Verdadeiro (SFV) watershed saved on your computer</a:t>
            </a:r>
            <a:endParaRPr/>
          </a:p>
          <a:p>
            <a:pPr marL="621683" marR="0" lvl="1" indent="-255986" algn="l" rtl="0">
              <a:spcBef>
                <a:spcPts val="400"/>
              </a:spcBef>
              <a:spcAft>
                <a:spcPts val="0"/>
              </a:spcAft>
              <a:buClr>
                <a:schemeClr val="dk1"/>
              </a:buClr>
              <a:buSzPts val="2400"/>
              <a:buFont typeface="Arial"/>
              <a:buChar char="–"/>
            </a:pPr>
            <a:r>
              <a:rPr lang="en-US" sz="2400" b="0" i="0" u="sng" strike="noStrike" cap="none">
                <a:solidFill>
                  <a:schemeClr val="hlink"/>
                </a:solidFill>
                <a:latin typeface="Century Gothic"/>
                <a:ea typeface="Century Gothic"/>
                <a:cs typeface="Century Gothic"/>
                <a:sym typeface="Century Gothic"/>
                <a:hlinkClick r:id="rId4"/>
              </a:rPr>
              <a:t>http://arset.gsfc.nasa.gov/</a:t>
            </a:r>
            <a:r>
              <a:rPr lang="en-US" sz="2400" b="0" i="0" u="none" strike="noStrike" cap="none">
                <a:solidFill>
                  <a:schemeClr val="dk1"/>
                </a:solidFill>
                <a:latin typeface="Century Gothic"/>
                <a:ea typeface="Century Gothic"/>
                <a:cs typeface="Century Gothic"/>
                <a:sym typeface="Century Gothic"/>
              </a:rPr>
              <a:t> </a:t>
            </a: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0"/>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Click on the menu on the left bar and click </a:t>
            </a:r>
            <a:br>
              <a:rPr lang="en-US" sz="2400" b="0" i="0" u="none" strike="noStrike" cap="none">
                <a:solidFill>
                  <a:schemeClr val="dk1"/>
                </a:solidFill>
                <a:latin typeface="Century Gothic"/>
                <a:ea typeface="Century Gothic"/>
                <a:cs typeface="Century Gothic"/>
                <a:sym typeface="Century Gothic"/>
              </a:rPr>
            </a:br>
            <a:r>
              <a:rPr lang="en-US" sz="2400" b="0" i="0" u="none" strike="noStrike" cap="none">
                <a:solidFill>
                  <a:schemeClr val="dk1"/>
                </a:solidFill>
                <a:latin typeface="Century Gothic"/>
                <a:ea typeface="Century Gothic"/>
                <a:cs typeface="Century Gothic"/>
                <a:sym typeface="Century Gothic"/>
              </a:rPr>
              <a:t>on </a:t>
            </a:r>
            <a:r>
              <a:rPr lang="en-US" sz="2400" b="1" i="0" u="none" strike="noStrike" cap="none">
                <a:solidFill>
                  <a:schemeClr val="dk1"/>
                </a:solidFill>
                <a:latin typeface="Century Gothic"/>
                <a:ea typeface="Century Gothic"/>
                <a:cs typeface="Century Gothic"/>
                <a:sym typeface="Century Gothic"/>
              </a:rPr>
              <a:t>Add Vector</a:t>
            </a:r>
            <a:r>
              <a:rPr lang="en-US" sz="2400" b="0" i="0" u="none" strike="noStrike" cap="none">
                <a:solidFill>
                  <a:schemeClr val="dk1"/>
                </a:solidFill>
                <a:latin typeface="Century Gothic"/>
                <a:ea typeface="Century Gothic"/>
                <a:cs typeface="Century Gothic"/>
                <a:sym typeface="Century Gothic"/>
              </a:rPr>
              <a:t>        to add the SFV shapefile </a:t>
            </a:r>
            <a:br>
              <a:rPr lang="en-US" sz="2400" b="0" i="0" u="none" strike="noStrike" cap="none">
                <a:solidFill>
                  <a:schemeClr val="dk1"/>
                </a:solidFill>
                <a:latin typeface="Century Gothic"/>
                <a:ea typeface="Century Gothic"/>
                <a:cs typeface="Century Gothic"/>
                <a:sym typeface="Century Gothic"/>
              </a:rPr>
            </a:br>
            <a:r>
              <a:rPr lang="en-US" sz="2400" b="0" i="0" u="none" strike="noStrike" cap="none">
                <a:solidFill>
                  <a:schemeClr val="dk1"/>
                </a:solidFill>
                <a:latin typeface="Century Gothic"/>
                <a:ea typeface="Century Gothic"/>
                <a:cs typeface="Century Gothic"/>
                <a:sym typeface="Century Gothic"/>
              </a:rPr>
              <a:t>sfv_4326.shp. </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We’ll make the shapefile layer transparent </a:t>
            </a:r>
            <a:br>
              <a:rPr lang="en-US" sz="2400" b="0" i="0" u="none" strike="noStrike" cap="none">
                <a:solidFill>
                  <a:schemeClr val="dk1"/>
                </a:solidFill>
                <a:latin typeface="Century Gothic"/>
                <a:ea typeface="Century Gothic"/>
                <a:cs typeface="Century Gothic"/>
                <a:sym typeface="Century Gothic"/>
              </a:rPr>
            </a:br>
            <a:r>
              <a:rPr lang="en-US" sz="2400" b="0" i="0" u="none" strike="noStrike" cap="none">
                <a:solidFill>
                  <a:schemeClr val="dk1"/>
                </a:solidFill>
                <a:latin typeface="Century Gothic"/>
                <a:ea typeface="Century Gothic"/>
                <a:cs typeface="Century Gothic"/>
                <a:sym typeface="Century Gothic"/>
              </a:rPr>
              <a:t>with only the boundary outlined on the map. </a:t>
            </a:r>
            <a:br>
              <a:rPr lang="en-US" sz="2400" b="0" i="0" u="none" strike="noStrike" cap="none">
                <a:solidFill>
                  <a:schemeClr val="dk1"/>
                </a:solidFill>
                <a:latin typeface="Century Gothic"/>
                <a:ea typeface="Century Gothic"/>
                <a:cs typeface="Century Gothic"/>
                <a:sym typeface="Century Gothic"/>
              </a:rPr>
            </a:br>
            <a:r>
              <a:rPr lang="en-US" sz="2400" b="0" i="0" u="none" strike="noStrike" cap="none">
                <a:solidFill>
                  <a:schemeClr val="dk1"/>
                </a:solidFill>
                <a:latin typeface="Century Gothic"/>
                <a:ea typeface="Century Gothic"/>
                <a:cs typeface="Century Gothic"/>
                <a:sym typeface="Century Gothic"/>
              </a:rPr>
              <a:t>Right click on the layer file and go to </a:t>
            </a:r>
            <a:br>
              <a:rPr lang="en-US" sz="2400" b="0" i="0" u="none" strike="noStrike" cap="none">
                <a:solidFill>
                  <a:schemeClr val="dk1"/>
                </a:solidFill>
                <a:latin typeface="Century Gothic"/>
                <a:ea typeface="Century Gothic"/>
                <a:cs typeface="Century Gothic"/>
                <a:sym typeface="Century Gothic"/>
              </a:rPr>
            </a:br>
            <a:r>
              <a:rPr lang="en-US" sz="2400" b="1" i="0" u="none" strike="noStrike" cap="none">
                <a:solidFill>
                  <a:schemeClr val="dk1"/>
                </a:solidFill>
                <a:latin typeface="Century Gothic"/>
                <a:ea typeface="Century Gothic"/>
                <a:cs typeface="Century Gothic"/>
                <a:sym typeface="Century Gothic"/>
              </a:rPr>
              <a:t>Properties</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Style</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the down arrow in the </a:t>
            </a:r>
            <a:r>
              <a:rPr lang="en-US" sz="2400" b="1" i="0" u="none" strike="noStrike" cap="none">
                <a:solidFill>
                  <a:schemeClr val="dk1"/>
                </a:solidFill>
                <a:latin typeface="Century Gothic"/>
                <a:ea typeface="Century Gothic"/>
                <a:cs typeface="Century Gothic"/>
                <a:sym typeface="Century Gothic"/>
              </a:rPr>
              <a:t>Fill</a:t>
            </a:r>
            <a:r>
              <a:rPr lang="en-US" sz="2400" b="0" i="0" u="none" strike="noStrike" cap="none">
                <a:solidFill>
                  <a:schemeClr val="dk1"/>
                </a:solidFill>
                <a:latin typeface="Century Gothic"/>
                <a:ea typeface="Century Gothic"/>
                <a:cs typeface="Century Gothic"/>
                <a:sym typeface="Century Gothic"/>
              </a:rPr>
              <a:t> window and select </a:t>
            </a:r>
            <a:r>
              <a:rPr lang="en-US" sz="2400" b="1" i="0" u="none" strike="noStrike" cap="none">
                <a:solidFill>
                  <a:schemeClr val="dk1"/>
                </a:solidFill>
                <a:latin typeface="Century Gothic"/>
                <a:ea typeface="Century Gothic"/>
                <a:cs typeface="Century Gothic"/>
                <a:sym typeface="Century Gothic"/>
              </a:rPr>
              <a:t>Transparent fill</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the down arrow in the Outline window and choose a color of the shapefile boundary (Black color is chosen in this case)</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Choose </a:t>
            </a:r>
            <a:r>
              <a:rPr lang="en-US" sz="2400" b="1" i="0" u="none" strike="noStrike" cap="none">
                <a:solidFill>
                  <a:schemeClr val="dk1"/>
                </a:solidFill>
                <a:latin typeface="Century Gothic"/>
                <a:ea typeface="Century Gothic"/>
                <a:cs typeface="Century Gothic"/>
                <a:sym typeface="Century Gothic"/>
              </a:rPr>
              <a:t>outline width </a:t>
            </a:r>
            <a:r>
              <a:rPr lang="en-US" sz="2400" b="0" i="0" u="none" strike="noStrike" cap="none">
                <a:solidFill>
                  <a:schemeClr val="dk1"/>
                </a:solidFill>
                <a:latin typeface="Century Gothic"/>
                <a:ea typeface="Century Gothic"/>
                <a:cs typeface="Century Gothic"/>
                <a:sym typeface="Century Gothic"/>
              </a:rPr>
              <a:t>to be 2.0</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a:t>
            </a:r>
            <a:r>
              <a:rPr lang="en-US" sz="2400" b="1" i="0" u="none" strike="noStrike" cap="none">
                <a:solidFill>
                  <a:schemeClr val="dk1"/>
                </a:solidFill>
                <a:latin typeface="Century Gothic"/>
                <a:ea typeface="Century Gothic"/>
                <a:cs typeface="Century Gothic"/>
                <a:sym typeface="Century Gothic"/>
              </a:rPr>
              <a:t>OK</a:t>
            </a:r>
            <a:endParaRPr sz="2400" b="0" i="0" u="none" strike="noStrike" cap="none">
              <a:solidFill>
                <a:schemeClr val="dk1"/>
              </a:solidFill>
              <a:latin typeface="Century Gothic"/>
              <a:ea typeface="Century Gothic"/>
              <a:cs typeface="Century Gothic"/>
              <a:sym typeface="Century Gothic"/>
            </a:endParaRPr>
          </a:p>
        </p:txBody>
      </p:sp>
      <p:pic>
        <p:nvPicPr>
          <p:cNvPr id="215" name="Google Shape;215;p30"/>
          <p:cNvPicPr preferRelativeResize="0"/>
          <p:nvPr/>
        </p:nvPicPr>
        <p:blipFill rotWithShape="1">
          <a:blip r:embed="rId3">
            <a:alphaModFix/>
          </a:blip>
          <a:srcRect/>
          <a:stretch/>
        </p:blipFill>
        <p:spPr>
          <a:xfrm>
            <a:off x="7618412" y="1203497"/>
            <a:ext cx="4328160" cy="2499287"/>
          </a:xfrm>
          <a:prstGeom prst="rect">
            <a:avLst/>
          </a:prstGeom>
          <a:noFill/>
          <a:ln>
            <a:noFill/>
          </a:ln>
        </p:spPr>
      </p:pic>
      <p:sp>
        <p:nvSpPr>
          <p:cNvPr id="216" name="Google Shape;216;p30"/>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Interpolate and Clip the Precipitation Data to SFV Watershed</a:t>
            </a:r>
            <a:endParaRPr sz="2800" b="1" i="0" u="none" strike="noStrike" cap="none">
              <a:solidFill>
                <a:schemeClr val="dk1"/>
              </a:solidFill>
              <a:latin typeface="Century Gothic"/>
              <a:ea typeface="Century Gothic"/>
              <a:cs typeface="Century Gothic"/>
              <a:sym typeface="Century Gothic"/>
            </a:endParaRPr>
          </a:p>
        </p:txBody>
      </p:sp>
      <p:pic>
        <p:nvPicPr>
          <p:cNvPr id="217" name="Google Shape;217;p30" descr="../../../../../../Desktop/Screen%20Shot%202017-11-08%20at%2011."/>
          <p:cNvPicPr preferRelativeResize="0"/>
          <p:nvPr/>
        </p:nvPicPr>
        <p:blipFill rotWithShape="1">
          <a:blip r:embed="rId4">
            <a:alphaModFix/>
          </a:blip>
          <a:srcRect/>
          <a:stretch/>
        </p:blipFill>
        <p:spPr>
          <a:xfrm>
            <a:off x="3122612" y="1524000"/>
            <a:ext cx="457200" cy="4312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Interpolate and Clip the Precipitation Data to SFV Watershed</a:t>
            </a:r>
            <a:endParaRPr sz="2800" b="1" i="0" u="none" strike="noStrike" cap="none">
              <a:solidFill>
                <a:schemeClr val="dk1"/>
              </a:solidFill>
              <a:latin typeface="Century Gothic"/>
              <a:ea typeface="Century Gothic"/>
              <a:cs typeface="Century Gothic"/>
              <a:sym typeface="Century Gothic"/>
            </a:endParaRPr>
          </a:p>
        </p:txBody>
      </p:sp>
      <p:sp>
        <p:nvSpPr>
          <p:cNvPr id="223" name="Google Shape;223;p31"/>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In the top menu, select </a:t>
            </a:r>
            <a:r>
              <a:rPr lang="en-US" sz="2400" b="1" i="0" u="none" strike="noStrike" cap="none">
                <a:solidFill>
                  <a:schemeClr val="dk1"/>
                </a:solidFill>
                <a:latin typeface="Century Gothic"/>
                <a:ea typeface="Century Gothic"/>
                <a:cs typeface="Century Gothic"/>
                <a:sym typeface="Century Gothic"/>
              </a:rPr>
              <a:t>Processing</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Toolbox</a:t>
            </a:r>
            <a:r>
              <a:rPr lang="en-US" sz="2400" b="0" i="0" u="none" strike="noStrike" cap="none">
                <a:solidFill>
                  <a:schemeClr val="dk1"/>
                </a:solidFill>
                <a:latin typeface="Century Gothic"/>
                <a:ea typeface="Century Gothic"/>
                <a:cs typeface="Century Gothic"/>
                <a:sym typeface="Century Gothic"/>
              </a:rPr>
              <a:t>. A search window will appear to the right of the map. Enter interp. </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You should see r.resamp.interp from the list</a:t>
            </a:r>
            <a:endParaRPr/>
          </a:p>
          <a:p>
            <a:pPr marL="603478" marR="0" lvl="0" indent="-457200" algn="l" rtl="0">
              <a:spcBef>
                <a:spcPts val="80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Double click on </a:t>
            </a:r>
            <a:r>
              <a:rPr lang="en-US" sz="2400" b="1" i="0" u="none" strike="noStrike" cap="none">
                <a:solidFill>
                  <a:schemeClr val="dk1"/>
                </a:solidFill>
                <a:latin typeface="Century Gothic"/>
                <a:ea typeface="Century Gothic"/>
                <a:cs typeface="Century Gothic"/>
                <a:sym typeface="Century Gothic"/>
              </a:rPr>
              <a:t>r.resamp.interp – </a:t>
            </a:r>
            <a:r>
              <a:rPr lang="en-US" sz="2400" b="0" i="0" u="none" strike="noStrike" cap="none">
                <a:solidFill>
                  <a:schemeClr val="dk1"/>
                </a:solidFill>
                <a:latin typeface="Century Gothic"/>
                <a:ea typeface="Century Gothic"/>
                <a:cs typeface="Century Gothic"/>
                <a:sym typeface="Century Gothic"/>
              </a:rPr>
              <a:t>this will open a window</a:t>
            </a:r>
            <a:endParaRPr/>
          </a:p>
          <a:p>
            <a:pPr marL="603478" marR="0" lvl="0" indent="-457200" algn="l" rtl="0">
              <a:spcBef>
                <a:spcPts val="80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In the </a:t>
            </a:r>
            <a:r>
              <a:rPr lang="en-US" sz="2400" b="1" i="0" u="none" strike="noStrike" cap="none">
                <a:solidFill>
                  <a:schemeClr val="dk1"/>
                </a:solidFill>
                <a:latin typeface="Century Gothic"/>
                <a:ea typeface="Century Gothic"/>
                <a:cs typeface="Century Gothic"/>
                <a:sym typeface="Century Gothic"/>
              </a:rPr>
              <a:t>Input Raster Layer</a:t>
            </a:r>
            <a:r>
              <a:rPr lang="en-US" sz="2400" b="0" i="0" u="none" strike="noStrike" cap="none">
                <a:solidFill>
                  <a:schemeClr val="dk1"/>
                </a:solidFill>
                <a:latin typeface="Century Gothic"/>
                <a:ea typeface="Century Gothic"/>
                <a:cs typeface="Century Gothic"/>
                <a:sym typeface="Century Gothic"/>
              </a:rPr>
              <a:t> window use the dropdown menu arrow to select IMERG_Rain-Dec2015 raster</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In the </a:t>
            </a:r>
            <a:r>
              <a:rPr lang="en-US" sz="2400" b="1" i="0" u="none" strike="noStrike" cap="none">
                <a:solidFill>
                  <a:schemeClr val="dk1"/>
                </a:solidFill>
                <a:latin typeface="Century Gothic"/>
                <a:ea typeface="Century Gothic"/>
                <a:cs typeface="Century Gothic"/>
                <a:sym typeface="Century Gothic"/>
              </a:rPr>
              <a:t>Sampling interpolation method</a:t>
            </a:r>
            <a:r>
              <a:rPr lang="en-US" sz="2400" b="0" i="0" u="none" strike="noStrike" cap="none">
                <a:solidFill>
                  <a:schemeClr val="dk1"/>
                </a:solidFill>
                <a:latin typeface="Century Gothic"/>
                <a:ea typeface="Century Gothic"/>
                <a:cs typeface="Century Gothic"/>
                <a:sym typeface="Century Gothic"/>
              </a:rPr>
              <a:t> window, chose bilinear</a:t>
            </a:r>
            <a:endParaRPr sz="2400" b="0" i="0" u="none" strike="noStrike" cap="none">
              <a:solidFill>
                <a:schemeClr val="dk1"/>
              </a:solidFill>
              <a:latin typeface="Century Gothic"/>
              <a:ea typeface="Century Gothic"/>
              <a:cs typeface="Century Gothic"/>
              <a:sym typeface="Century Gothic"/>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In the </a:t>
            </a:r>
            <a:r>
              <a:rPr lang="en-US" sz="2400" b="1" i="0" u="none" strike="noStrike" cap="none">
                <a:solidFill>
                  <a:schemeClr val="dk1"/>
                </a:solidFill>
                <a:latin typeface="Century Gothic"/>
                <a:ea typeface="Century Gothic"/>
                <a:cs typeface="Century Gothic"/>
                <a:sym typeface="Century Gothic"/>
              </a:rPr>
              <a:t>GRASS GIS 7 region extern (xmin,xmax,ymin,ymax)</a:t>
            </a:r>
            <a:r>
              <a:rPr lang="en-US" sz="2400" b="0" i="0" u="none" strike="noStrike" cap="none">
                <a:solidFill>
                  <a:schemeClr val="dk1"/>
                </a:solidFill>
                <a:latin typeface="Century Gothic"/>
                <a:ea typeface="Century Gothic"/>
                <a:cs typeface="Century Gothic"/>
                <a:sym typeface="Century Gothic"/>
              </a:rPr>
              <a:t> window choose </a:t>
            </a:r>
            <a:r>
              <a:rPr lang="en-US" sz="2400" b="1" i="0" u="none" strike="noStrike" cap="none">
                <a:solidFill>
                  <a:schemeClr val="dk1"/>
                </a:solidFill>
                <a:latin typeface="Century Gothic"/>
                <a:ea typeface="Century Gothic"/>
                <a:cs typeface="Century Gothic"/>
                <a:sym typeface="Century Gothic"/>
              </a:rPr>
              <a:t>Layer/canvas extent</a:t>
            </a:r>
            <a:r>
              <a:rPr lang="en-US" sz="2400" b="0" i="0" u="none" strike="noStrike" cap="none">
                <a:solidFill>
                  <a:schemeClr val="dk1"/>
                </a:solidFill>
                <a:latin typeface="Century Gothic"/>
                <a:ea typeface="Century Gothic"/>
                <a:cs typeface="Century Gothic"/>
                <a:sym typeface="Century Gothic"/>
              </a:rPr>
              <a:t> from the dropdown menu</a:t>
            </a:r>
            <a:r>
              <a:rPr lang="en-US" sz="1400" b="0" i="0" u="none" strike="noStrike" cap="none">
                <a:solidFill>
                  <a:schemeClr val="dk1"/>
                </a:solidFill>
                <a:latin typeface="Century Gothic"/>
                <a:ea typeface="Century Gothic"/>
                <a:cs typeface="Century Gothic"/>
                <a:sym typeface="Century Gothic"/>
              </a:rPr>
              <a:t> </a:t>
            </a:r>
            <a:endParaRPr sz="2400" b="0" i="0" u="none" strike="noStrike" cap="none">
              <a:solidFill>
                <a:schemeClr val="dk1"/>
              </a:solidFill>
              <a:latin typeface="Century Gothic"/>
              <a:ea typeface="Century Gothic"/>
              <a:cs typeface="Century Gothic"/>
              <a:sym typeface="Century Gothic"/>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In the </a:t>
            </a:r>
            <a:r>
              <a:rPr lang="en-US" sz="2400" b="1" i="0" u="none" strike="noStrike" cap="none">
                <a:solidFill>
                  <a:schemeClr val="dk1"/>
                </a:solidFill>
                <a:latin typeface="Century Gothic"/>
                <a:ea typeface="Century Gothic"/>
                <a:cs typeface="Century Gothic"/>
                <a:sym typeface="Century Gothic"/>
              </a:rPr>
              <a:t>GRASS GIS 7 region cellsize (leave 0 for default)</a:t>
            </a:r>
            <a:r>
              <a:rPr lang="en-US" sz="2400" b="0" i="0" u="none" strike="noStrike" cap="none">
                <a:solidFill>
                  <a:schemeClr val="dk1"/>
                </a:solidFill>
                <a:latin typeface="Century Gothic"/>
                <a:ea typeface="Century Gothic"/>
                <a:cs typeface="Century Gothic"/>
                <a:sym typeface="Century Gothic"/>
              </a:rPr>
              <a:t> window enter the factor 0.01 [Note: the resolution of the IMERG data is 0.1 degree, we are interpolating to 1 km by specifying 0.01 cell size)</a:t>
            </a: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Interpolate and Clip the Precipitation Data to SFV Watershed</a:t>
            </a:r>
            <a:endParaRPr sz="2800" b="1" i="0" u="none" strike="noStrike" cap="none">
              <a:solidFill>
                <a:schemeClr val="dk1"/>
              </a:solidFill>
              <a:latin typeface="Century Gothic"/>
              <a:ea typeface="Century Gothic"/>
              <a:cs typeface="Century Gothic"/>
              <a:sym typeface="Century Gothic"/>
            </a:endParaRPr>
          </a:p>
        </p:txBody>
      </p:sp>
      <p:sp>
        <p:nvSpPr>
          <p:cNvPr id="229" name="Google Shape;229;p32"/>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21683" marR="0" lvl="1" indent="-255986" algn="l" rtl="0">
              <a:spcBef>
                <a:spcPts val="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In the</a:t>
            </a:r>
            <a:r>
              <a:rPr lang="en-US" sz="2400" b="1" i="0" u="none" strike="noStrike" cap="none">
                <a:solidFill>
                  <a:schemeClr val="dk1"/>
                </a:solidFill>
                <a:latin typeface="Century Gothic"/>
                <a:ea typeface="Century Gothic"/>
                <a:cs typeface="Century Gothic"/>
                <a:sym typeface="Century Gothic"/>
              </a:rPr>
              <a:t> Resampled Interpolated</a:t>
            </a:r>
            <a:r>
              <a:rPr lang="en-US" sz="2400" b="0" i="0" u="none" strike="noStrike" cap="none">
                <a:solidFill>
                  <a:schemeClr val="dk1"/>
                </a:solidFill>
                <a:latin typeface="Century Gothic"/>
                <a:ea typeface="Century Gothic"/>
                <a:cs typeface="Century Gothic"/>
                <a:sym typeface="Century Gothic"/>
              </a:rPr>
              <a:t> window specify the folder and filename where the interpolated data will be saved.</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Make sure that </a:t>
            </a:r>
            <a:r>
              <a:rPr lang="en-US" sz="2400" b="1" i="0" u="none" strike="noStrike" cap="none">
                <a:solidFill>
                  <a:schemeClr val="dk1"/>
                </a:solidFill>
                <a:latin typeface="Century Gothic"/>
                <a:ea typeface="Century Gothic"/>
                <a:cs typeface="Century Gothic"/>
                <a:sym typeface="Century Gothic"/>
              </a:rPr>
              <a:t>Open output file after running algorithm</a:t>
            </a:r>
            <a:r>
              <a:rPr lang="en-US" sz="2400" b="0" i="0" u="none" strike="noStrike" cap="none">
                <a:solidFill>
                  <a:schemeClr val="dk1"/>
                </a:solidFill>
                <a:latin typeface="Century Gothic"/>
                <a:ea typeface="Century Gothic"/>
                <a:cs typeface="Century Gothic"/>
                <a:sym typeface="Century Gothic"/>
              </a:rPr>
              <a:t> is selected </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a:t>
            </a:r>
            <a:r>
              <a:rPr lang="en-US" sz="2400" b="1" i="0" u="none" strike="noStrike" cap="none">
                <a:solidFill>
                  <a:schemeClr val="dk1"/>
                </a:solidFill>
                <a:latin typeface="Century Gothic"/>
                <a:ea typeface="Century Gothic"/>
                <a:cs typeface="Century Gothic"/>
                <a:sym typeface="Century Gothic"/>
              </a:rPr>
              <a:t>Run</a:t>
            </a:r>
            <a:r>
              <a:rPr lang="en-US" sz="2400" b="0" i="0" u="none" strike="noStrike" cap="none">
                <a:solidFill>
                  <a:schemeClr val="dk1"/>
                </a:solidFill>
                <a:latin typeface="Century Gothic"/>
                <a:ea typeface="Century Gothic"/>
                <a:cs typeface="Century Gothic"/>
                <a:sym typeface="Century Gothic"/>
              </a:rPr>
              <a:t> at the bottom right</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You will get a resampled interpolated data layer on the map (in grey colors)</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By right clicking on the resampled layer &gt; </a:t>
            </a:r>
            <a:br>
              <a:rPr lang="en-US" sz="2400" b="0" i="0" u="none" strike="noStrike" cap="none">
                <a:solidFill>
                  <a:schemeClr val="dk1"/>
                </a:solidFill>
                <a:latin typeface="Century Gothic"/>
                <a:ea typeface="Century Gothic"/>
                <a:cs typeface="Century Gothic"/>
                <a:sym typeface="Century Gothic"/>
              </a:rPr>
            </a:br>
            <a:r>
              <a:rPr lang="en-US" sz="2400" b="1" i="0" u="none" strike="noStrike" cap="none">
                <a:solidFill>
                  <a:schemeClr val="dk1"/>
                </a:solidFill>
                <a:latin typeface="Century Gothic"/>
                <a:ea typeface="Century Gothic"/>
                <a:cs typeface="Century Gothic"/>
                <a:sym typeface="Century Gothic"/>
              </a:rPr>
              <a:t>Rename</a:t>
            </a:r>
            <a:r>
              <a:rPr lang="en-US" sz="2400" b="0" i="0" u="none" strike="noStrike" cap="none">
                <a:solidFill>
                  <a:schemeClr val="dk1"/>
                </a:solidFill>
                <a:latin typeface="Century Gothic"/>
                <a:ea typeface="Century Gothic"/>
                <a:cs typeface="Century Gothic"/>
                <a:sym typeface="Century Gothic"/>
              </a:rPr>
              <a:t> layer (suggest IMERG_Interp-Dec2015)</a:t>
            </a:r>
            <a:endParaRPr/>
          </a:p>
          <a:p>
            <a:pPr marL="603478" marR="0" lvl="0" indent="-457200" algn="l" rtl="0">
              <a:spcBef>
                <a:spcPts val="800"/>
              </a:spcBef>
              <a:spcAft>
                <a:spcPts val="0"/>
              </a:spcAft>
              <a:buClr>
                <a:schemeClr val="dk1"/>
              </a:buClr>
              <a:buSzPts val="2400"/>
              <a:buFont typeface="Century Gothic"/>
              <a:buAutoNum type="arabicPeriod" startAt="6"/>
            </a:pPr>
            <a:r>
              <a:rPr lang="en-US" sz="2400" b="0" i="0" u="none" strike="noStrike" cap="none">
                <a:solidFill>
                  <a:schemeClr val="dk1"/>
                </a:solidFill>
                <a:latin typeface="Century Gothic"/>
                <a:ea typeface="Century Gothic"/>
                <a:cs typeface="Century Gothic"/>
                <a:sym typeface="Century Gothic"/>
              </a:rPr>
              <a:t>Repeat step 4 and interpolate the 2016 rain </a:t>
            </a:r>
            <a:br>
              <a:rPr lang="en-US" sz="2400" b="0" i="0" u="none" strike="noStrike" cap="none">
                <a:solidFill>
                  <a:schemeClr val="dk1"/>
                </a:solidFill>
                <a:latin typeface="Century Gothic"/>
                <a:ea typeface="Century Gothic"/>
                <a:cs typeface="Century Gothic"/>
                <a:sym typeface="Century Gothic"/>
              </a:rPr>
            </a:br>
            <a:r>
              <a:rPr lang="en-US" sz="2400" b="0" i="0" u="none" strike="noStrike" cap="none">
                <a:solidFill>
                  <a:schemeClr val="dk1"/>
                </a:solidFill>
                <a:latin typeface="Century Gothic"/>
                <a:ea typeface="Century Gothic"/>
                <a:cs typeface="Century Gothic"/>
                <a:sym typeface="Century Gothic"/>
              </a:rPr>
              <a:t>data </a:t>
            </a:r>
            <a:endParaRPr sz="2400" b="0" i="0" u="none" strike="noStrike" cap="none">
              <a:solidFill>
                <a:schemeClr val="dk1"/>
              </a:solidFill>
              <a:latin typeface="Century Gothic"/>
              <a:ea typeface="Century Gothic"/>
              <a:cs typeface="Century Gothic"/>
              <a:sym typeface="Century Gothic"/>
            </a:endParaRPr>
          </a:p>
        </p:txBody>
      </p:sp>
      <p:pic>
        <p:nvPicPr>
          <p:cNvPr id="230" name="Google Shape;230;p32" descr="Macintosh HD:Users:amitamehta:Desktop:Screen Shot 2017-10-25 at 1.45.12 PM.png"/>
          <p:cNvPicPr preferRelativeResize="0"/>
          <p:nvPr/>
        </p:nvPicPr>
        <p:blipFill rotWithShape="1">
          <a:blip r:embed="rId3">
            <a:alphaModFix/>
          </a:blip>
          <a:srcRect/>
          <a:stretch/>
        </p:blipFill>
        <p:spPr>
          <a:xfrm>
            <a:off x="7975641" y="3276600"/>
            <a:ext cx="3970931" cy="30118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3"/>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Interpolate and Clip the Precipitation Data to SFV Watershed</a:t>
            </a:r>
            <a:endParaRPr sz="2800" b="1" i="0" u="none" strike="noStrike" cap="none">
              <a:solidFill>
                <a:schemeClr val="dk1"/>
              </a:solidFill>
              <a:latin typeface="Century Gothic"/>
              <a:ea typeface="Century Gothic"/>
              <a:cs typeface="Century Gothic"/>
              <a:sym typeface="Century Gothic"/>
            </a:endParaRPr>
          </a:p>
        </p:txBody>
      </p:sp>
      <p:sp>
        <p:nvSpPr>
          <p:cNvPr id="236" name="Google Shape;236;p33"/>
          <p:cNvSpPr txBox="1">
            <a:spLocks noGrp="1"/>
          </p:cNvSpPr>
          <p:nvPr>
            <p:ph type="body" idx="1"/>
          </p:nvPr>
        </p:nvSpPr>
        <p:spPr>
          <a:xfrm>
            <a:off x="242252" y="1130283"/>
            <a:ext cx="7757160" cy="53467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7"/>
            </a:pPr>
            <a:r>
              <a:rPr lang="en-US" sz="2400" b="0" i="0" u="none" strike="noStrike" cap="none">
                <a:solidFill>
                  <a:schemeClr val="dk1"/>
                </a:solidFill>
                <a:latin typeface="Century Gothic"/>
                <a:ea typeface="Century Gothic"/>
                <a:cs typeface="Century Gothic"/>
                <a:sym typeface="Century Gothic"/>
              </a:rPr>
              <a:t>Now Clip the interpolated rain layers to the SFV watershed shapefile</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On the top bar go to </a:t>
            </a:r>
            <a:r>
              <a:rPr lang="en-US" sz="2400" b="1" i="0" u="none" strike="noStrike" cap="none">
                <a:solidFill>
                  <a:schemeClr val="dk1"/>
                </a:solidFill>
                <a:latin typeface="Century Gothic"/>
                <a:ea typeface="Century Gothic"/>
                <a:cs typeface="Century Gothic"/>
                <a:sym typeface="Century Gothic"/>
              </a:rPr>
              <a:t>Raster</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Extraction</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Clipper</a:t>
            </a:r>
            <a:r>
              <a:rPr lang="en-US" sz="2400" b="0" i="0" u="none" strike="noStrike" cap="none">
                <a:solidFill>
                  <a:schemeClr val="dk1"/>
                </a:solidFill>
                <a:latin typeface="Century Gothic"/>
                <a:ea typeface="Century Gothic"/>
                <a:cs typeface="Century Gothic"/>
                <a:sym typeface="Century Gothic"/>
              </a:rPr>
              <a:t> to open the Clipper options window</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In the Input File (raster) window select interpolated layer IMERG_Interp-Dec2015</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In the Output file window select output folder and enter file name (suggest IMERG_Clipped-Dec2015).</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Check the </a:t>
            </a:r>
            <a:r>
              <a:rPr lang="en-US" sz="2400" b="1" i="0" u="none" strike="noStrike" cap="none">
                <a:solidFill>
                  <a:schemeClr val="dk1"/>
                </a:solidFill>
                <a:latin typeface="Century Gothic"/>
                <a:ea typeface="Century Gothic"/>
                <a:cs typeface="Century Gothic"/>
                <a:sym typeface="Century Gothic"/>
              </a:rPr>
              <a:t>Mask Layer </a:t>
            </a:r>
            <a:r>
              <a:rPr lang="en-US" sz="2400" b="0" i="0" u="none" strike="noStrike" cap="none">
                <a:solidFill>
                  <a:schemeClr val="dk1"/>
                </a:solidFill>
                <a:latin typeface="Century Gothic"/>
                <a:ea typeface="Century Gothic"/>
                <a:cs typeface="Century Gothic"/>
                <a:sym typeface="Century Gothic"/>
              </a:rPr>
              <a:t>and in the </a:t>
            </a:r>
            <a:r>
              <a:rPr lang="en-US" sz="2400" b="1" i="0" u="none" strike="noStrike" cap="none">
                <a:solidFill>
                  <a:schemeClr val="dk1"/>
                </a:solidFill>
                <a:latin typeface="Century Gothic"/>
                <a:ea typeface="Century Gothic"/>
                <a:cs typeface="Century Gothic"/>
                <a:sym typeface="Century Gothic"/>
              </a:rPr>
              <a:t>Mask Layer </a:t>
            </a:r>
            <a:r>
              <a:rPr lang="en-US" sz="2400" b="0" i="0" u="none" strike="noStrike" cap="none">
                <a:solidFill>
                  <a:schemeClr val="dk1"/>
                </a:solidFill>
                <a:latin typeface="Century Gothic"/>
                <a:ea typeface="Century Gothic"/>
                <a:cs typeface="Century Gothic"/>
                <a:sym typeface="Century Gothic"/>
              </a:rPr>
              <a:t>window select the shapefile name sfv_4326. </a:t>
            </a:r>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a:t>
            </a:r>
            <a:r>
              <a:rPr lang="en-US" sz="2400" b="1" i="0" u="none" strike="noStrike" cap="none">
                <a:solidFill>
                  <a:schemeClr val="dk1"/>
                </a:solidFill>
                <a:latin typeface="Century Gothic"/>
                <a:ea typeface="Century Gothic"/>
                <a:cs typeface="Century Gothic"/>
                <a:sym typeface="Century Gothic"/>
              </a:rPr>
              <a:t>OK</a:t>
            </a:r>
            <a:r>
              <a:rPr lang="en-US" sz="2400" b="0" i="0" u="none" strike="noStrike" cap="none">
                <a:solidFill>
                  <a:schemeClr val="dk1"/>
                </a:solidFill>
                <a:latin typeface="Century Gothic"/>
                <a:ea typeface="Century Gothic"/>
                <a:cs typeface="Century Gothic"/>
                <a:sym typeface="Century Gothic"/>
              </a:rPr>
              <a:t> on at the bottom right. You will see the data clipped by the shapefile boundary</a:t>
            </a:r>
            <a:endParaRPr/>
          </a:p>
        </p:txBody>
      </p:sp>
      <p:pic>
        <p:nvPicPr>
          <p:cNvPr id="237" name="Google Shape;237;p33" descr="Macintosh HD:Users:amitamehta:Desktop:Screen Shot 2017-10-25 at 3.09.22 PM.png"/>
          <p:cNvPicPr preferRelativeResize="0"/>
          <p:nvPr/>
        </p:nvPicPr>
        <p:blipFill rotWithShape="1">
          <a:blip r:embed="rId3">
            <a:alphaModFix/>
          </a:blip>
          <a:srcRect l="1045" r="1"/>
          <a:stretch/>
        </p:blipFill>
        <p:spPr>
          <a:xfrm>
            <a:off x="7999412" y="1130283"/>
            <a:ext cx="3947160" cy="45585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4"/>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Interpolate and Clip the Precipitation Data to SFV Watershed</a:t>
            </a:r>
            <a:endParaRPr sz="2800" b="1" i="0" u="none" strike="noStrike" cap="none">
              <a:solidFill>
                <a:schemeClr val="dk1"/>
              </a:solidFill>
              <a:latin typeface="Century Gothic"/>
              <a:ea typeface="Century Gothic"/>
              <a:cs typeface="Century Gothic"/>
              <a:sym typeface="Century Gothic"/>
            </a:endParaRPr>
          </a:p>
        </p:txBody>
      </p:sp>
      <p:sp>
        <p:nvSpPr>
          <p:cNvPr id="243" name="Google Shape;243;p34"/>
          <p:cNvSpPr txBox="1">
            <a:spLocks noGrp="1"/>
          </p:cNvSpPr>
          <p:nvPr>
            <p:ph type="body" idx="1"/>
          </p:nvPr>
        </p:nvSpPr>
        <p:spPr>
          <a:xfrm>
            <a:off x="242252" y="1130283"/>
            <a:ext cx="646176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8"/>
            </a:pPr>
            <a:r>
              <a:rPr lang="en-US" sz="2400" b="0" i="0" u="none" strike="noStrike" cap="none">
                <a:solidFill>
                  <a:schemeClr val="dk1"/>
                </a:solidFill>
                <a:latin typeface="Century Gothic"/>
                <a:ea typeface="Century Gothic"/>
                <a:cs typeface="Century Gothic"/>
                <a:sym typeface="Century Gothic"/>
              </a:rPr>
              <a:t>Repeat the above step for 2016 interpolated rain layer</a:t>
            </a:r>
            <a:endParaRPr/>
          </a:p>
          <a:p>
            <a:pPr marL="603478" marR="0" lvl="0" indent="-457200" algn="l" rtl="0">
              <a:spcBef>
                <a:spcPts val="800"/>
              </a:spcBef>
              <a:spcAft>
                <a:spcPts val="0"/>
              </a:spcAft>
              <a:buClr>
                <a:schemeClr val="dk1"/>
              </a:buClr>
              <a:buSzPts val="2400"/>
              <a:buFont typeface="Century Gothic"/>
              <a:buAutoNum type="arabicPeriod" startAt="8"/>
            </a:pPr>
            <a:r>
              <a:rPr lang="en-US" sz="2400" b="0" i="0" u="none" strike="noStrike" cap="none">
                <a:solidFill>
                  <a:schemeClr val="dk1"/>
                </a:solidFill>
                <a:latin typeface="Century Gothic"/>
                <a:ea typeface="Century Gothic"/>
                <a:cs typeface="Century Gothic"/>
                <a:sym typeface="Century Gothic"/>
              </a:rPr>
              <a:t>Follow steps 7-9 of </a:t>
            </a:r>
            <a:r>
              <a:rPr lang="en-US" sz="2400" b="1" i="0" u="none" strike="noStrike" cap="none">
                <a:solidFill>
                  <a:schemeClr val="dk1"/>
                </a:solidFill>
                <a:latin typeface="Century Gothic"/>
                <a:ea typeface="Century Gothic"/>
                <a:cs typeface="Century Gothic"/>
                <a:sym typeface="Century Gothic"/>
              </a:rPr>
              <a:t>Convert NetCDF IMERG Data to GeeoTIFF </a:t>
            </a:r>
            <a:r>
              <a:rPr lang="en-US" sz="2400" b="0" i="0" u="none" strike="noStrike" cap="none">
                <a:solidFill>
                  <a:schemeClr val="dk1"/>
                </a:solidFill>
                <a:latin typeface="Century Gothic"/>
                <a:ea typeface="Century Gothic"/>
                <a:cs typeface="Century Gothic"/>
                <a:sym typeface="Century Gothic"/>
              </a:rPr>
              <a:t>to add colors to the clipped rain layers for 2015 and 2016. You can choose the appropriate minimum and maximum values and intervals/classes for the color table. </a:t>
            </a:r>
            <a:endParaRPr sz="2400" b="0" i="0" u="none" strike="noStrike" cap="none">
              <a:solidFill>
                <a:schemeClr val="dk1"/>
              </a:solidFill>
              <a:latin typeface="Century Gothic"/>
              <a:ea typeface="Century Gothic"/>
              <a:cs typeface="Century Gothic"/>
              <a:sym typeface="Century Gothic"/>
            </a:endParaRPr>
          </a:p>
          <a:p>
            <a:pPr marL="859465" marR="0" lvl="1" indent="-457200"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Note in the following example 10 classes are used. The rain range for 2015 is set to 380 to 550 mm/month while that for 2016 is set to 120 to 160 mm/month]</a:t>
            </a:r>
            <a:endParaRPr sz="2400" b="0" i="0" u="none" strike="noStrike" cap="none">
              <a:solidFill>
                <a:schemeClr val="dk1"/>
              </a:solidFill>
              <a:latin typeface="Century Gothic"/>
              <a:ea typeface="Century Gothic"/>
              <a:cs typeface="Century Gothic"/>
              <a:sym typeface="Century Gothic"/>
            </a:endParaRPr>
          </a:p>
        </p:txBody>
      </p:sp>
      <p:pic>
        <p:nvPicPr>
          <p:cNvPr id="244" name="Google Shape;244;p34"/>
          <p:cNvPicPr preferRelativeResize="0">
            <a:picLocks noGrp="1"/>
          </p:cNvPicPr>
          <p:nvPr>
            <p:ph type="body" idx="2"/>
          </p:nvPr>
        </p:nvPicPr>
        <p:blipFill rotWithShape="1">
          <a:blip r:embed="rId3">
            <a:alphaModFix/>
          </a:blip>
          <a:srcRect/>
          <a:stretch/>
        </p:blipFill>
        <p:spPr>
          <a:xfrm>
            <a:off x="6913914" y="1130283"/>
            <a:ext cx="5025356" cy="29083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5"/>
          <p:cNvSpPr txBox="1">
            <a:spLocks noGrp="1"/>
          </p:cNvSpPr>
          <p:nvPr>
            <p:ph type="title"/>
          </p:nvPr>
        </p:nvSpPr>
        <p:spPr>
          <a:xfrm>
            <a:off x="1321692" y="4914998"/>
            <a:ext cx="9545440" cy="1643370"/>
          </a:xfrm>
          <a:prstGeom prst="rect">
            <a:avLst/>
          </a:prstGeom>
          <a:noFill/>
          <a:ln>
            <a:noFill/>
          </a:ln>
        </p:spPr>
        <p:txBody>
          <a:bodyPr spcFirstLastPara="1" wrap="square" lIns="121875" tIns="60925" rIns="121875" bIns="60925" anchor="ctr" anchorCtr="0">
            <a:noAutofit/>
          </a:bodyPr>
          <a:lstStyle/>
          <a:p>
            <a:pPr marL="0" marR="0" lvl="0" indent="0" algn="ctr" rtl="0">
              <a:spcBef>
                <a:spcPts val="0"/>
              </a:spcBef>
              <a:spcAft>
                <a:spcPts val="0"/>
              </a:spcAft>
              <a:buClr>
                <a:schemeClr val="dk1"/>
              </a:buClr>
              <a:buSzPts val="3200"/>
              <a:buFont typeface="Century Gothic"/>
              <a:buNone/>
            </a:pPr>
            <a:r>
              <a:rPr lang="en-US" sz="3200" b="0" i="0" u="none" strike="noStrike" cap="none">
                <a:solidFill>
                  <a:schemeClr val="dk1"/>
                </a:solidFill>
                <a:latin typeface="Century Gothic"/>
                <a:ea typeface="Century Gothic"/>
                <a:cs typeface="Century Gothic"/>
                <a:sym typeface="Century Gothic"/>
              </a:rPr>
              <a:t>Precipitation Analysis over SFV Watershed</a:t>
            </a:r>
            <a:endParaRPr sz="32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Examine Histograms for Rainfall During December 2015 &amp; 2016</a:t>
            </a:r>
            <a:endParaRPr sz="2800" b="1" i="0" u="none" strike="noStrike" cap="none">
              <a:solidFill>
                <a:schemeClr val="dk1"/>
              </a:solidFill>
              <a:latin typeface="Century Gothic"/>
              <a:ea typeface="Century Gothic"/>
              <a:cs typeface="Century Gothic"/>
              <a:sym typeface="Century Gothic"/>
            </a:endParaRPr>
          </a:p>
        </p:txBody>
      </p:sp>
      <p:sp>
        <p:nvSpPr>
          <p:cNvPr id="255" name="Google Shape;255;p36"/>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Right Click on IMERG_Clipped-Dec2015 and go to </a:t>
            </a:r>
            <a:r>
              <a:rPr lang="en-US" sz="2400" b="1" i="0" u="none" strike="noStrike" cap="none">
                <a:solidFill>
                  <a:schemeClr val="dk1"/>
                </a:solidFill>
                <a:latin typeface="Century Gothic"/>
                <a:ea typeface="Century Gothic"/>
                <a:cs typeface="Century Gothic"/>
                <a:sym typeface="Century Gothic"/>
              </a:rPr>
              <a:t>Properties</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Histogram</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Click </a:t>
            </a:r>
            <a:r>
              <a:rPr lang="en-US" sz="2400" b="1" i="0" u="none" strike="noStrike" cap="none">
                <a:solidFill>
                  <a:schemeClr val="dk1"/>
                </a:solidFill>
                <a:latin typeface="Century Gothic"/>
                <a:ea typeface="Century Gothic"/>
                <a:cs typeface="Century Gothic"/>
                <a:sym typeface="Century Gothic"/>
              </a:rPr>
              <a:t>Compute Histogram</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You will get a histogram, minimum and maximum rain values for this layer. Note down the </a:t>
            </a:r>
            <a:r>
              <a:rPr lang="en-US" sz="2400" b="1" i="0" u="none" strike="noStrike" cap="none">
                <a:solidFill>
                  <a:schemeClr val="dk1"/>
                </a:solidFill>
                <a:latin typeface="Century Gothic"/>
                <a:ea typeface="Century Gothic"/>
                <a:cs typeface="Century Gothic"/>
                <a:sym typeface="Century Gothic"/>
              </a:rPr>
              <a:t>Min</a:t>
            </a:r>
            <a:r>
              <a:rPr lang="en-US" sz="2400" b="0" i="0" u="none" strike="noStrike" cap="none">
                <a:solidFill>
                  <a:schemeClr val="dk1"/>
                </a:solidFill>
                <a:latin typeface="Century Gothic"/>
                <a:ea typeface="Century Gothic"/>
                <a:cs typeface="Century Gothic"/>
                <a:sym typeface="Century Gothic"/>
              </a:rPr>
              <a:t> and </a:t>
            </a:r>
            <a:r>
              <a:rPr lang="en-US" sz="2400" b="1" i="0" u="none" strike="noStrike" cap="none">
                <a:solidFill>
                  <a:schemeClr val="dk1"/>
                </a:solidFill>
                <a:latin typeface="Century Gothic"/>
                <a:ea typeface="Century Gothic"/>
                <a:cs typeface="Century Gothic"/>
                <a:sym typeface="Century Gothic"/>
              </a:rPr>
              <a:t>Max</a:t>
            </a:r>
            <a:r>
              <a:rPr lang="en-US" sz="2400" b="0" i="0" u="none" strike="noStrike" cap="none">
                <a:solidFill>
                  <a:schemeClr val="dk1"/>
                </a:solidFill>
                <a:latin typeface="Century Gothic"/>
                <a:ea typeface="Century Gothic"/>
                <a:cs typeface="Century Gothic"/>
                <a:sym typeface="Century Gothic"/>
              </a:rPr>
              <a:t> values.</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Repeat the steps a and b for IMERG_Clipped_Dec2016.</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Compare the two histograms, looking at minimum and maximum values for the two maps</a:t>
            </a: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Examine Mean and Standard Deviation of Rain Data Over SFV</a:t>
            </a:r>
            <a:endParaRPr sz="2800" b="1" i="0" u="none" strike="noStrike" cap="none">
              <a:solidFill>
                <a:schemeClr val="dk1"/>
              </a:solidFill>
              <a:latin typeface="Century Gothic"/>
              <a:ea typeface="Century Gothic"/>
              <a:cs typeface="Century Gothic"/>
              <a:sym typeface="Century Gothic"/>
            </a:endParaRPr>
          </a:p>
        </p:txBody>
      </p:sp>
      <p:sp>
        <p:nvSpPr>
          <p:cNvPr id="261" name="Google Shape;261;p37"/>
          <p:cNvSpPr txBox="1">
            <a:spLocks noGrp="1"/>
          </p:cNvSpPr>
          <p:nvPr>
            <p:ph type="body" idx="1"/>
          </p:nvPr>
        </p:nvSpPr>
        <p:spPr>
          <a:xfrm>
            <a:off x="242252" y="1130283"/>
            <a:ext cx="7147560" cy="5422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On the top bar select </a:t>
            </a:r>
            <a:r>
              <a:rPr lang="en-US" sz="2400" b="1" i="0" u="none" strike="noStrike" cap="none">
                <a:solidFill>
                  <a:schemeClr val="dk1"/>
                </a:solidFill>
                <a:latin typeface="Century Gothic"/>
                <a:ea typeface="Century Gothic"/>
                <a:cs typeface="Century Gothic"/>
                <a:sym typeface="Century Gothic"/>
              </a:rPr>
              <a:t>Raster</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Zonal Statistics</a:t>
            </a:r>
            <a:r>
              <a:rPr lang="en-US" sz="2400" b="0" i="0" u="none" strike="noStrike" cap="none">
                <a:solidFill>
                  <a:schemeClr val="dk1"/>
                </a:solidFill>
                <a:latin typeface="Century Gothic"/>
                <a:ea typeface="Century Gothic"/>
                <a:cs typeface="Century Gothic"/>
                <a:sym typeface="Century Gothic"/>
              </a:rPr>
              <a:t> or search for </a:t>
            </a:r>
            <a:r>
              <a:rPr lang="en-US" sz="2400" b="1" i="0" u="none" strike="noStrike" cap="none">
                <a:solidFill>
                  <a:schemeClr val="dk1"/>
                </a:solidFill>
                <a:latin typeface="Century Gothic"/>
                <a:ea typeface="Century Gothic"/>
                <a:cs typeface="Century Gothic"/>
                <a:sym typeface="Century Gothic"/>
              </a:rPr>
              <a:t>Zonal Statics </a:t>
            </a:r>
            <a:r>
              <a:rPr lang="en-US" sz="2400" b="0" i="0" u="none" strike="noStrike" cap="none">
                <a:solidFill>
                  <a:schemeClr val="dk1"/>
                </a:solidFill>
                <a:latin typeface="Century Gothic"/>
                <a:ea typeface="Century Gothic"/>
                <a:cs typeface="Century Gothic"/>
                <a:sym typeface="Century Gothic"/>
              </a:rPr>
              <a:t>in the </a:t>
            </a:r>
            <a:r>
              <a:rPr lang="en-US" sz="2400" b="1" i="0" u="none" strike="noStrike" cap="none">
                <a:solidFill>
                  <a:schemeClr val="dk1"/>
                </a:solidFill>
                <a:latin typeface="Century Gothic"/>
                <a:ea typeface="Century Gothic"/>
                <a:cs typeface="Century Gothic"/>
                <a:sym typeface="Century Gothic"/>
              </a:rPr>
              <a:t>Processing Toolbox</a:t>
            </a:r>
            <a:endParaRPr sz="2400" b="1"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You will get the Zonal Statistics option window</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In the </a:t>
            </a:r>
            <a:r>
              <a:rPr lang="en-US" sz="2400" b="1" i="0" u="none" strike="noStrike" cap="none">
                <a:solidFill>
                  <a:schemeClr val="dk1"/>
                </a:solidFill>
                <a:latin typeface="Century Gothic"/>
                <a:ea typeface="Century Gothic"/>
                <a:cs typeface="Century Gothic"/>
                <a:sym typeface="Century Gothic"/>
              </a:rPr>
              <a:t>Raster Layer</a:t>
            </a:r>
            <a:r>
              <a:rPr lang="en-US" sz="2400" b="0" i="0" u="none" strike="noStrike" cap="none">
                <a:solidFill>
                  <a:schemeClr val="dk1"/>
                </a:solidFill>
                <a:latin typeface="Century Gothic"/>
                <a:ea typeface="Century Gothic"/>
                <a:cs typeface="Century Gothic"/>
                <a:sym typeface="Century Gothic"/>
              </a:rPr>
              <a:t> window select IMERG_Clipped-Dec2015</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In the </a:t>
            </a:r>
            <a:r>
              <a:rPr lang="en-US" sz="2400" b="1" i="0" u="none" strike="noStrike" cap="none">
                <a:solidFill>
                  <a:schemeClr val="dk1"/>
                </a:solidFill>
                <a:latin typeface="Century Gothic"/>
                <a:ea typeface="Century Gothic"/>
                <a:cs typeface="Century Gothic"/>
                <a:sym typeface="Century Gothic"/>
              </a:rPr>
              <a:t>Polygon layer containing zone</a:t>
            </a:r>
            <a:r>
              <a:rPr lang="en-US" sz="2400" b="0" i="0" u="none" strike="noStrike" cap="none">
                <a:solidFill>
                  <a:schemeClr val="dk1"/>
                </a:solidFill>
                <a:latin typeface="Century Gothic"/>
                <a:ea typeface="Century Gothic"/>
                <a:cs typeface="Century Gothic"/>
                <a:sym typeface="Century Gothic"/>
              </a:rPr>
              <a:t> window make sure the sfv_4326 shapefile is selected</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In the Output column prefix enter </a:t>
            </a:r>
            <a:r>
              <a:rPr lang="en-US" sz="2400" b="1" i="0" u="none" strike="noStrike" cap="none">
                <a:solidFill>
                  <a:schemeClr val="dk1"/>
                </a:solidFill>
                <a:latin typeface="Century Gothic"/>
                <a:ea typeface="Century Gothic"/>
                <a:cs typeface="Century Gothic"/>
                <a:sym typeface="Century Gothic"/>
              </a:rPr>
              <a:t>Stat2015</a:t>
            </a:r>
            <a:r>
              <a:rPr lang="en-US" sz="2400" b="0" i="0" u="none" strike="noStrike" cap="none">
                <a:solidFill>
                  <a:schemeClr val="dk1"/>
                </a:solidFill>
                <a:latin typeface="Century Gothic"/>
                <a:ea typeface="Century Gothic"/>
                <a:cs typeface="Century Gothic"/>
                <a:sym typeface="Century Gothic"/>
              </a:rPr>
              <a:t> (or any name that you want to use to identify statistics for this layer)</a:t>
            </a:r>
            <a:endParaRPr sz="2400" b="0" i="0" u="none" strike="noStrike" cap="none">
              <a:solidFill>
                <a:schemeClr val="dk1"/>
              </a:solidFill>
              <a:latin typeface="Century Gothic"/>
              <a:ea typeface="Century Gothic"/>
              <a:cs typeface="Century Gothic"/>
              <a:sym typeface="Century Gothic"/>
            </a:endParaRPr>
          </a:p>
        </p:txBody>
      </p:sp>
      <p:pic>
        <p:nvPicPr>
          <p:cNvPr id="262" name="Google Shape;262;p37" descr="Macintosh HD:Users:amitamehta:Desktop:Screen Shot 2017-10-26 at 12.17.03 PM.png"/>
          <p:cNvPicPr preferRelativeResize="0">
            <a:picLocks noGrp="1"/>
          </p:cNvPicPr>
          <p:nvPr>
            <p:ph type="body" idx="2"/>
          </p:nvPr>
        </p:nvPicPr>
        <p:blipFill rotWithShape="1">
          <a:blip r:embed="rId3">
            <a:alphaModFix/>
          </a:blip>
          <a:srcRect/>
          <a:stretch/>
        </p:blipFill>
        <p:spPr>
          <a:xfrm>
            <a:off x="7503761" y="2431177"/>
            <a:ext cx="4442811" cy="3755310"/>
          </a:xfrm>
          <a:prstGeom prst="rect">
            <a:avLst/>
          </a:prstGeom>
          <a:noFill/>
          <a:ln>
            <a:noFill/>
          </a:ln>
        </p:spPr>
      </p:pic>
      <p:pic>
        <p:nvPicPr>
          <p:cNvPr id="263" name="Google Shape;263;p37" descr="Macintosh HD:Users:amitamehta:Desktop:Screen Shot 2017-10-26 at 12.08.31 PM.png"/>
          <p:cNvPicPr preferRelativeResize="0"/>
          <p:nvPr/>
        </p:nvPicPr>
        <p:blipFill rotWithShape="1">
          <a:blip r:embed="rId4">
            <a:alphaModFix/>
          </a:blip>
          <a:srcRect/>
          <a:stretch/>
        </p:blipFill>
        <p:spPr>
          <a:xfrm>
            <a:off x="8319688" y="1413634"/>
            <a:ext cx="2810957" cy="87236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Examine Mean and Standard Deviation of Rain Data Over SFV</a:t>
            </a:r>
            <a:endParaRPr sz="2800" b="1" i="0" u="none" strike="noStrike" cap="none">
              <a:solidFill>
                <a:schemeClr val="dk1"/>
              </a:solidFill>
              <a:latin typeface="Century Gothic"/>
              <a:ea typeface="Century Gothic"/>
              <a:cs typeface="Century Gothic"/>
              <a:sym typeface="Century Gothic"/>
            </a:endParaRPr>
          </a:p>
        </p:txBody>
      </p:sp>
      <p:sp>
        <p:nvSpPr>
          <p:cNvPr id="269" name="Google Shape;269;p38"/>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6"/>
            </a:pPr>
            <a:r>
              <a:rPr lang="en-US" sz="2400" b="0" i="0" u="none" strike="noStrike" cap="none">
                <a:solidFill>
                  <a:schemeClr val="dk1"/>
                </a:solidFill>
                <a:latin typeface="Century Gothic"/>
                <a:ea typeface="Century Gothic"/>
                <a:cs typeface="Century Gothic"/>
                <a:sym typeface="Century Gothic"/>
              </a:rPr>
              <a:t>In the </a:t>
            </a:r>
            <a:r>
              <a:rPr lang="en-US" sz="2400" b="1" i="0" u="none" strike="noStrike" cap="none">
                <a:solidFill>
                  <a:schemeClr val="dk1"/>
                </a:solidFill>
                <a:latin typeface="Century Gothic"/>
                <a:ea typeface="Century Gothic"/>
                <a:cs typeface="Century Gothic"/>
                <a:sym typeface="Century Gothic"/>
              </a:rPr>
              <a:t>Statistics to calculate</a:t>
            </a:r>
            <a:r>
              <a:rPr lang="en-US" sz="2400" b="0" i="0" u="none" strike="noStrike" cap="none">
                <a:solidFill>
                  <a:schemeClr val="dk1"/>
                </a:solidFill>
                <a:latin typeface="Century Gothic"/>
                <a:ea typeface="Century Gothic"/>
                <a:cs typeface="Century Gothic"/>
                <a:sym typeface="Century Gothic"/>
              </a:rPr>
              <a:t> window select </a:t>
            </a:r>
            <a:r>
              <a:rPr lang="en-US" sz="2400" b="1" i="0" u="none" strike="noStrike" cap="none">
                <a:solidFill>
                  <a:schemeClr val="dk1"/>
                </a:solidFill>
                <a:latin typeface="Century Gothic"/>
                <a:ea typeface="Century Gothic"/>
                <a:cs typeface="Century Gothic"/>
                <a:sym typeface="Century Gothic"/>
              </a:rPr>
              <a:t>Count, Sum, Mean, Standard deviation, Minimum, Maximum</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startAt="6"/>
            </a:pPr>
            <a:r>
              <a:rPr lang="en-US" sz="2400" b="0" i="0" u="none" strike="noStrike" cap="none">
                <a:solidFill>
                  <a:schemeClr val="dk1"/>
                </a:solidFill>
                <a:latin typeface="Century Gothic"/>
                <a:ea typeface="Century Gothic"/>
                <a:cs typeface="Century Gothic"/>
                <a:sym typeface="Century Gothic"/>
              </a:rPr>
              <a:t>Click </a:t>
            </a:r>
            <a:r>
              <a:rPr lang="en-US" sz="2400" b="1" i="0" u="none" strike="noStrike" cap="none">
                <a:solidFill>
                  <a:schemeClr val="dk1"/>
                </a:solidFill>
                <a:latin typeface="Century Gothic"/>
                <a:ea typeface="Century Gothic"/>
                <a:cs typeface="Century Gothic"/>
                <a:sym typeface="Century Gothic"/>
              </a:rPr>
              <a:t>OK</a:t>
            </a:r>
            <a:r>
              <a:rPr lang="en-US" sz="2400" b="0" i="0" u="none" strike="noStrike" cap="none">
                <a:solidFill>
                  <a:schemeClr val="dk1"/>
                </a:solidFill>
                <a:latin typeface="Century Gothic"/>
                <a:ea typeface="Century Gothic"/>
                <a:cs typeface="Century Gothic"/>
                <a:sym typeface="Century Gothic"/>
              </a:rPr>
              <a:t> on the bottom right</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startAt="6"/>
            </a:pPr>
            <a:r>
              <a:rPr lang="en-US" sz="2400" b="0" i="0" u="none" strike="noStrike" cap="none">
                <a:solidFill>
                  <a:schemeClr val="dk1"/>
                </a:solidFill>
                <a:latin typeface="Century Gothic"/>
                <a:ea typeface="Century Gothic"/>
                <a:cs typeface="Century Gothic"/>
                <a:sym typeface="Century Gothic"/>
              </a:rPr>
              <a:t>Repeat the above steps for IMERG_Cliped-Dec2016. Remember to change the prefix (suggest Stats2016)</a:t>
            </a: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Examine Mean and Standard Deviation of Rain Data Over SFV</a:t>
            </a:r>
            <a:endParaRPr sz="2800" b="1" i="0" u="none" strike="noStrike" cap="none">
              <a:solidFill>
                <a:schemeClr val="dk1"/>
              </a:solidFill>
              <a:latin typeface="Century Gothic"/>
              <a:ea typeface="Century Gothic"/>
              <a:cs typeface="Century Gothic"/>
              <a:sym typeface="Century Gothic"/>
            </a:endParaRPr>
          </a:p>
        </p:txBody>
      </p:sp>
      <p:sp>
        <p:nvSpPr>
          <p:cNvPr id="275" name="Google Shape;275;p39"/>
          <p:cNvSpPr txBox="1">
            <a:spLocks noGrp="1"/>
          </p:cNvSpPr>
          <p:nvPr>
            <p:ph type="body" idx="1"/>
          </p:nvPr>
        </p:nvSpPr>
        <p:spPr>
          <a:xfrm>
            <a:off x="242251" y="1130283"/>
            <a:ext cx="8947297"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9"/>
            </a:pPr>
            <a:r>
              <a:rPr lang="en-US" sz="2400" b="0" i="0" u="none" strike="noStrike" cap="none">
                <a:solidFill>
                  <a:schemeClr val="dk1"/>
                </a:solidFill>
                <a:latin typeface="Century Gothic"/>
                <a:ea typeface="Century Gothic"/>
                <a:cs typeface="Century Gothic"/>
                <a:sym typeface="Century Gothic"/>
              </a:rPr>
              <a:t>The statistics will be available in the </a:t>
            </a:r>
            <a:r>
              <a:rPr lang="en-US" sz="2400" b="1" i="0" u="none" strike="noStrike" cap="none">
                <a:solidFill>
                  <a:schemeClr val="dk1"/>
                </a:solidFill>
                <a:latin typeface="Century Gothic"/>
                <a:ea typeface="Century Gothic"/>
                <a:cs typeface="Century Gothic"/>
                <a:sym typeface="Century Gothic"/>
              </a:rPr>
              <a:t>Attribute Table</a:t>
            </a:r>
            <a:r>
              <a:rPr lang="en-US" sz="2400" b="0" i="0" u="none" strike="noStrike" cap="none">
                <a:solidFill>
                  <a:schemeClr val="dk1"/>
                </a:solidFill>
                <a:latin typeface="Century Gothic"/>
                <a:ea typeface="Century Gothic"/>
                <a:cs typeface="Century Gothic"/>
                <a:sym typeface="Century Gothic"/>
              </a:rPr>
              <a:t> from the top bar or right click on the shapefile under the layers panel</a:t>
            </a:r>
            <a:endParaRPr sz="2400" b="0" i="0" u="none" strike="noStrike" cap="none">
              <a:solidFill>
                <a:schemeClr val="dk1"/>
              </a:solidFill>
              <a:latin typeface="Century Gothic"/>
              <a:ea typeface="Century Gothic"/>
              <a:cs typeface="Century Gothic"/>
              <a:sym typeface="Century Gothic"/>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the Attribute Table and examine the numbers.</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You can copy the statistics Mean, Standard deviation, Minimum and Maximum for 2015 and 2016 layers. OR save the Attribute Table as a CSV file by using a plugin MMQGIS. If you do not have this plugin then follow the procedure you used to download and install OpenLayers plugin (Part 2, Steps 1-3), but use MMQGIS instead of OpenLayers.</a:t>
            </a:r>
            <a:endParaRPr/>
          </a:p>
          <a:p>
            <a:pPr marL="603478" marR="0" lvl="0" indent="-457200" algn="l" rtl="0">
              <a:spcBef>
                <a:spcPts val="800"/>
              </a:spcBef>
              <a:spcAft>
                <a:spcPts val="0"/>
              </a:spcAft>
              <a:buClr>
                <a:schemeClr val="dk1"/>
              </a:buClr>
              <a:buSzPts val="2400"/>
              <a:buFont typeface="Century Gothic"/>
              <a:buAutoNum type="arabicPeriod" startAt="9"/>
            </a:pPr>
            <a:r>
              <a:rPr lang="en-US" sz="2400" b="0" i="0" u="none" strike="noStrike" cap="none">
                <a:solidFill>
                  <a:schemeClr val="dk1"/>
                </a:solidFill>
                <a:latin typeface="Century Gothic"/>
                <a:ea typeface="Century Gothic"/>
                <a:cs typeface="Century Gothic"/>
                <a:sym typeface="Century Gothic"/>
              </a:rPr>
              <a:t>Use </a:t>
            </a:r>
            <a:r>
              <a:rPr lang="en-US" sz="2400" b="1" i="0" u="none" strike="noStrike" cap="none">
                <a:solidFill>
                  <a:schemeClr val="dk1"/>
                </a:solidFill>
                <a:latin typeface="Century Gothic"/>
                <a:ea typeface="Century Gothic"/>
                <a:cs typeface="Century Gothic"/>
                <a:sym typeface="Century Gothic"/>
              </a:rPr>
              <a:t>MMQGIS</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Import/Export</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Attributes Export to CSV File</a:t>
            </a:r>
            <a:endParaRPr sz="2400" b="0" i="0" u="none" strike="noStrike" cap="none">
              <a:solidFill>
                <a:schemeClr val="dk1"/>
              </a:solidFill>
              <a:latin typeface="Century Gothic"/>
              <a:ea typeface="Century Gothic"/>
              <a:cs typeface="Century Gothic"/>
              <a:sym typeface="Century Gothic"/>
            </a:endParaRPr>
          </a:p>
        </p:txBody>
      </p:sp>
      <p:pic>
        <p:nvPicPr>
          <p:cNvPr id="276" name="Google Shape;276;p39" descr="Macintosh HD:Users:amitamehta:Desktop:Screen Shot 2017-10-26 at 12.21.47 PM.png"/>
          <p:cNvPicPr preferRelativeResize="0"/>
          <p:nvPr/>
        </p:nvPicPr>
        <p:blipFill rotWithShape="1">
          <a:blip r:embed="rId3">
            <a:alphaModFix/>
          </a:blip>
          <a:srcRect/>
          <a:stretch/>
        </p:blipFill>
        <p:spPr>
          <a:xfrm>
            <a:off x="9943818" y="1130283"/>
            <a:ext cx="1261187" cy="532939"/>
          </a:xfrm>
          <a:prstGeom prst="rect">
            <a:avLst/>
          </a:prstGeom>
          <a:noFill/>
          <a:ln>
            <a:noFill/>
          </a:ln>
        </p:spPr>
      </p:pic>
      <p:pic>
        <p:nvPicPr>
          <p:cNvPr id="277" name="Google Shape;277;p39" descr="Macintosh HD:Users:amitamehta:Desktop:Screen Shot 2017-10-26 at 1.24.45 PM.png"/>
          <p:cNvPicPr preferRelativeResize="0"/>
          <p:nvPr/>
        </p:nvPicPr>
        <p:blipFill rotWithShape="1">
          <a:blip r:embed="rId4">
            <a:alphaModFix/>
          </a:blip>
          <a:srcRect/>
          <a:stretch/>
        </p:blipFill>
        <p:spPr>
          <a:xfrm>
            <a:off x="9210190" y="1799570"/>
            <a:ext cx="2728443" cy="1188281"/>
          </a:xfrm>
          <a:prstGeom prst="rect">
            <a:avLst/>
          </a:prstGeom>
          <a:noFill/>
          <a:ln>
            <a:noFill/>
          </a:ln>
        </p:spPr>
      </p:pic>
      <p:pic>
        <p:nvPicPr>
          <p:cNvPr id="278" name="Google Shape;278;p39" descr="Macintosh HD:Users:amitamehta:Desktop:Screen Shot 2017-10-26 at 1.30.00 PM.png"/>
          <p:cNvPicPr preferRelativeResize="0"/>
          <p:nvPr/>
        </p:nvPicPr>
        <p:blipFill rotWithShape="1">
          <a:blip r:embed="rId5">
            <a:alphaModFix/>
          </a:blip>
          <a:srcRect/>
          <a:stretch/>
        </p:blipFill>
        <p:spPr>
          <a:xfrm>
            <a:off x="9203839" y="3124199"/>
            <a:ext cx="2741145" cy="3048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Outline</a:t>
            </a:r>
            <a:endParaRPr sz="2800" b="1" i="0" u="none" strike="noStrike" cap="none">
              <a:solidFill>
                <a:schemeClr val="dk1"/>
              </a:solidFill>
              <a:latin typeface="Century Gothic"/>
              <a:ea typeface="Century Gothic"/>
              <a:cs typeface="Century Gothic"/>
              <a:sym typeface="Century Gothic"/>
            </a:endParaRPr>
          </a:p>
        </p:txBody>
      </p:sp>
      <p:sp>
        <p:nvSpPr>
          <p:cNvPr id="88" name="Google Shape;88;p13"/>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365696" marR="0" lvl="0" indent="-219418" algn="l" rtl="0">
              <a:spcBef>
                <a:spcPts val="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Part 1: Subset Data and Make Monthly Precipitation Time Series</a:t>
            </a:r>
            <a:endParaRPr/>
          </a:p>
          <a:p>
            <a:pPr marL="365696" marR="0" lvl="0" indent="-219418" algn="l" rtl="0">
              <a:spcBef>
                <a:spcPts val="8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Part 2: Make and Download Monthly Precipitation Maps</a:t>
            </a:r>
            <a:endParaRPr/>
          </a:p>
          <a:p>
            <a:pPr marL="365696" marR="0" lvl="0" indent="-219418" algn="l" rtl="0">
              <a:spcBef>
                <a:spcPts val="8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Part 3: Precipitation Analysis in QGIS</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Convert NetCDF IMERG data into GeoTIFF</a:t>
            </a:r>
            <a:endParaRPr sz="2400" b="0" i="0" u="none" strike="noStrike" cap="none">
              <a:solidFill>
                <a:schemeClr val="dk1"/>
              </a:solidFill>
              <a:latin typeface="Century Gothic"/>
              <a:ea typeface="Century Gothic"/>
              <a:cs typeface="Century Gothic"/>
              <a:sym typeface="Century Gothic"/>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Interpolate and Clip Precipitation Data to SFV Watershed</a:t>
            </a:r>
            <a:endParaRPr sz="2400" b="0" i="0" u="none" strike="noStrike" cap="none">
              <a:solidFill>
                <a:schemeClr val="dk1"/>
              </a:solidFill>
              <a:latin typeface="Century Gothic"/>
              <a:ea typeface="Century Gothic"/>
              <a:cs typeface="Century Gothic"/>
              <a:sym typeface="Century Gothic"/>
            </a:endParaRPr>
          </a:p>
          <a:p>
            <a:pPr marL="365696" marR="0" lvl="0" indent="-219418" algn="l" rtl="0">
              <a:spcBef>
                <a:spcPts val="8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Part 4: Analyze Precipitation Over SFV Watershed</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Examine Histograms for Rainfall During December 2015 and 2016</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Examine Mean and Standard Deviation of Rain Data Over SFV Watershed</a:t>
            </a:r>
            <a:endParaRPr sz="2400" b="0" i="0" u="none" strike="noStrike" cap="none">
              <a:solidFill>
                <a:schemeClr val="dk1"/>
              </a:solidFill>
              <a:latin typeface="Century Gothic"/>
              <a:ea typeface="Century Gothic"/>
              <a:cs typeface="Century Gothic"/>
              <a:sym typeface="Century Gothic"/>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Examine Inter-Annual Difference in Precipitation </a:t>
            </a:r>
            <a:endParaRPr/>
          </a:p>
        </p:txBody>
      </p:sp>
      <p:sp>
        <p:nvSpPr>
          <p:cNvPr id="89" name="Google Shape;89;p13"/>
          <p:cNvSpPr txBox="1">
            <a:spLocks noGrp="1"/>
          </p:cNvSpPr>
          <p:nvPr>
            <p:ph type="body" idx="1"/>
          </p:nvPr>
        </p:nvSpPr>
        <p:spPr>
          <a:xfrm>
            <a:off x="242252" y="6003286"/>
            <a:ext cx="11704320" cy="314859"/>
          </a:xfrm>
          <a:prstGeom prst="rect">
            <a:avLst/>
          </a:prstGeom>
          <a:noFill/>
          <a:ln>
            <a:noFill/>
          </a:ln>
        </p:spPr>
        <p:txBody>
          <a:bodyPr spcFirstLastPara="1" wrap="square" lIns="0" tIns="60925" rIns="121875" bIns="60925" anchor="t" anchorCtr="0">
            <a:noAutofit/>
          </a:bodyPr>
          <a:lstStyle/>
          <a:p>
            <a:pPr marL="365696" marR="0" lvl="0" indent="-124168" algn="l" rtl="0">
              <a:lnSpc>
                <a:spcPct val="80000"/>
              </a:lnSpc>
              <a:spcBef>
                <a:spcPts val="0"/>
              </a:spcBef>
              <a:spcAft>
                <a:spcPts val="0"/>
              </a:spcAft>
              <a:buClr>
                <a:schemeClr val="dk1"/>
              </a:buClr>
              <a:buSzPts val="1500"/>
              <a:buFont typeface="Arial"/>
              <a:buNone/>
            </a:pP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0"/>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Examine Inter-Annual Difference in Precipitation</a:t>
            </a:r>
            <a:endParaRPr sz="2800" b="1" i="0" u="none" strike="noStrike" cap="none">
              <a:solidFill>
                <a:schemeClr val="dk1"/>
              </a:solidFill>
              <a:latin typeface="Century Gothic"/>
              <a:ea typeface="Century Gothic"/>
              <a:cs typeface="Century Gothic"/>
              <a:sym typeface="Century Gothic"/>
            </a:endParaRPr>
          </a:p>
        </p:txBody>
      </p:sp>
      <p:sp>
        <p:nvSpPr>
          <p:cNvPr id="284" name="Google Shape;284;p40"/>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146278" marR="0" lvl="0" indent="0" algn="l" rtl="0">
              <a:spcBef>
                <a:spcPts val="0"/>
              </a:spcBef>
              <a:spcAft>
                <a:spcPts val="0"/>
              </a:spcAft>
              <a:buClr>
                <a:schemeClr val="dk1"/>
              </a:buClr>
              <a:buSzPts val="2400"/>
              <a:buFont typeface="Arial"/>
              <a:buNone/>
            </a:pPr>
            <a:r>
              <a:rPr lang="en-US" sz="2400" b="0" i="0" u="none" strike="noStrike" cap="none">
                <a:solidFill>
                  <a:schemeClr val="dk1"/>
                </a:solidFill>
                <a:latin typeface="Century Gothic"/>
                <a:ea typeface="Century Gothic"/>
                <a:cs typeface="Century Gothic"/>
                <a:sym typeface="Century Gothic"/>
              </a:rPr>
              <a:t>You will be calculating difference between precipitation in December 2015 and December 2016</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Select </a:t>
            </a:r>
            <a:r>
              <a:rPr lang="en-US" sz="2400" b="1" i="0" u="none" strike="noStrike" cap="none">
                <a:solidFill>
                  <a:schemeClr val="dk1"/>
                </a:solidFill>
                <a:latin typeface="Century Gothic"/>
                <a:ea typeface="Century Gothic"/>
                <a:cs typeface="Century Gothic"/>
                <a:sym typeface="Century Gothic"/>
              </a:rPr>
              <a:t>Raster</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Raster Calculator</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From the Raster bands double click on </a:t>
            </a:r>
            <a:r>
              <a:rPr lang="en-US" sz="2400" b="1" i="0" u="none" strike="noStrike" cap="none">
                <a:solidFill>
                  <a:schemeClr val="dk1"/>
                </a:solidFill>
                <a:latin typeface="Century Gothic"/>
                <a:ea typeface="Century Gothic"/>
                <a:cs typeface="Century Gothic"/>
                <a:sym typeface="Century Gothic"/>
              </a:rPr>
              <a:t>IMERG_Clipped-Dec2015@1</a:t>
            </a:r>
            <a:r>
              <a:rPr lang="en-US" sz="2400" b="0" i="0" u="none" strike="noStrike" cap="none">
                <a:solidFill>
                  <a:schemeClr val="dk1"/>
                </a:solidFill>
                <a:latin typeface="Century Gothic"/>
                <a:ea typeface="Century Gothic"/>
                <a:cs typeface="Century Gothic"/>
                <a:sym typeface="Century Gothic"/>
              </a:rPr>
              <a:t> layer.</a:t>
            </a:r>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The layer will appear in the </a:t>
            </a:r>
            <a:r>
              <a:rPr lang="en-US" sz="2400" b="1" i="0" u="none" strike="noStrike" cap="none">
                <a:solidFill>
                  <a:schemeClr val="dk1"/>
                </a:solidFill>
                <a:latin typeface="Century Gothic"/>
                <a:ea typeface="Century Gothic"/>
                <a:cs typeface="Century Gothic"/>
                <a:sym typeface="Century Gothic"/>
              </a:rPr>
              <a:t>Raster Calculator Expression Window</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Now select minus sign (-) from the </a:t>
            </a:r>
            <a:r>
              <a:rPr lang="en-US" sz="2400" b="1" i="0" u="none" strike="noStrike" cap="none">
                <a:solidFill>
                  <a:schemeClr val="dk1"/>
                </a:solidFill>
                <a:latin typeface="Century Gothic"/>
                <a:ea typeface="Century Gothic"/>
                <a:cs typeface="Century Gothic"/>
                <a:sym typeface="Century Gothic"/>
              </a:rPr>
              <a:t>Operators</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From the Raster bands double click on </a:t>
            </a:r>
            <a:r>
              <a:rPr lang="en-US" sz="2400" b="1" i="0" u="none" strike="noStrike" cap="none">
                <a:solidFill>
                  <a:schemeClr val="dk1"/>
                </a:solidFill>
                <a:latin typeface="Century Gothic"/>
                <a:ea typeface="Century Gothic"/>
                <a:cs typeface="Century Gothic"/>
                <a:sym typeface="Century Gothic"/>
              </a:rPr>
              <a:t>IMERG_Clipped-Dec2016@1</a:t>
            </a:r>
            <a:r>
              <a:rPr lang="en-US" sz="2400" b="0" i="0" u="none" strike="noStrike" cap="none">
                <a:solidFill>
                  <a:schemeClr val="dk1"/>
                </a:solidFill>
                <a:latin typeface="Century Gothic"/>
                <a:ea typeface="Century Gothic"/>
                <a:cs typeface="Century Gothic"/>
                <a:sym typeface="Century Gothic"/>
              </a:rPr>
              <a:t> layer. The layer will appear in the </a:t>
            </a:r>
            <a:r>
              <a:rPr lang="en-US" sz="2400" b="1" i="0" u="none" strike="noStrike" cap="none">
                <a:solidFill>
                  <a:schemeClr val="dk1"/>
                </a:solidFill>
                <a:latin typeface="Century Gothic"/>
                <a:ea typeface="Century Gothic"/>
                <a:cs typeface="Century Gothic"/>
                <a:sym typeface="Century Gothic"/>
              </a:rPr>
              <a:t>Raster Calculator Expression Window</a:t>
            </a:r>
            <a:r>
              <a:rPr lang="en-US" sz="2400" b="0" i="0" u="none" strike="noStrike" cap="none">
                <a:solidFill>
                  <a:schemeClr val="dk1"/>
                </a:solidFill>
                <a:latin typeface="Century Gothic"/>
                <a:ea typeface="Century Gothic"/>
                <a:cs typeface="Century Gothic"/>
                <a:sym typeface="Century Gothic"/>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1"/>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Examine Inter-Annual Difference in Precipitation</a:t>
            </a:r>
            <a:endParaRPr sz="2800" b="1" i="0" u="none" strike="noStrike" cap="none">
              <a:solidFill>
                <a:schemeClr val="dk1"/>
              </a:solidFill>
              <a:latin typeface="Century Gothic"/>
              <a:ea typeface="Century Gothic"/>
              <a:cs typeface="Century Gothic"/>
              <a:sym typeface="Century Gothic"/>
            </a:endParaRPr>
          </a:p>
        </p:txBody>
      </p:sp>
      <p:sp>
        <p:nvSpPr>
          <p:cNvPr id="290" name="Google Shape;290;p41"/>
          <p:cNvSpPr txBox="1">
            <a:spLocks noGrp="1"/>
          </p:cNvSpPr>
          <p:nvPr>
            <p:ph type="body" idx="1"/>
          </p:nvPr>
        </p:nvSpPr>
        <p:spPr>
          <a:xfrm>
            <a:off x="242252" y="1130283"/>
            <a:ext cx="676656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6"/>
            </a:pPr>
            <a:r>
              <a:rPr lang="en-US" sz="2400" b="0" i="0" u="none" strike="noStrike" cap="none">
                <a:solidFill>
                  <a:schemeClr val="dk1"/>
                </a:solidFill>
                <a:latin typeface="Century Gothic"/>
                <a:ea typeface="Century Gothic"/>
                <a:cs typeface="Century Gothic"/>
                <a:sym typeface="Century Gothic"/>
              </a:rPr>
              <a:t>In the </a:t>
            </a:r>
            <a:r>
              <a:rPr lang="en-US" sz="2400" b="1" i="0" u="none" strike="noStrike" cap="none">
                <a:solidFill>
                  <a:schemeClr val="dk1"/>
                </a:solidFill>
                <a:latin typeface="Century Gothic"/>
                <a:ea typeface="Century Gothic"/>
                <a:cs typeface="Century Gothic"/>
                <a:sym typeface="Century Gothic"/>
              </a:rPr>
              <a:t>Raster Layer</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Output</a:t>
            </a:r>
            <a:r>
              <a:rPr lang="en-US" sz="2400" b="0" i="0" u="none" strike="noStrike" cap="none">
                <a:solidFill>
                  <a:schemeClr val="dk1"/>
                </a:solidFill>
                <a:latin typeface="Century Gothic"/>
                <a:ea typeface="Century Gothic"/>
                <a:cs typeface="Century Gothic"/>
                <a:sym typeface="Century Gothic"/>
              </a:rPr>
              <a:t> </a:t>
            </a:r>
            <a:r>
              <a:rPr lang="en-US" sz="2400" b="1" i="0" u="none" strike="noStrike" cap="none">
                <a:solidFill>
                  <a:schemeClr val="dk1"/>
                </a:solidFill>
                <a:latin typeface="Century Gothic"/>
                <a:ea typeface="Century Gothic"/>
                <a:cs typeface="Century Gothic"/>
                <a:sym typeface="Century Gothic"/>
              </a:rPr>
              <a:t>Layer</a:t>
            </a:r>
            <a:r>
              <a:rPr lang="en-US" sz="2400" b="0" i="0" u="none" strike="noStrike" cap="none">
                <a:solidFill>
                  <a:schemeClr val="dk1"/>
                </a:solidFill>
                <a:latin typeface="Century Gothic"/>
                <a:ea typeface="Century Gothic"/>
                <a:cs typeface="Century Gothic"/>
                <a:sym typeface="Century Gothic"/>
              </a:rPr>
              <a:t> enter the folder/file name where the difference layer will be saved (Suggestion: PrecipDifference_Dec15&amp;16)</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startAt="6"/>
            </a:pPr>
            <a:r>
              <a:rPr lang="en-US" sz="2400" b="0" i="0" u="none" strike="noStrike" cap="none">
                <a:solidFill>
                  <a:schemeClr val="dk1"/>
                </a:solidFill>
                <a:latin typeface="Century Gothic"/>
                <a:ea typeface="Century Gothic"/>
                <a:cs typeface="Century Gothic"/>
                <a:sym typeface="Century Gothic"/>
              </a:rPr>
              <a:t>Make sure that </a:t>
            </a:r>
            <a:r>
              <a:rPr lang="en-US" sz="2400" b="1" i="0" u="none" strike="noStrike" cap="none">
                <a:solidFill>
                  <a:schemeClr val="dk1"/>
                </a:solidFill>
                <a:latin typeface="Century Gothic"/>
                <a:ea typeface="Century Gothic"/>
                <a:cs typeface="Century Gothic"/>
                <a:sym typeface="Century Gothic"/>
              </a:rPr>
              <a:t>Add result to project</a:t>
            </a:r>
            <a:r>
              <a:rPr lang="en-US" sz="2400" b="0" i="0" u="none" strike="noStrike" cap="none">
                <a:solidFill>
                  <a:schemeClr val="dk1"/>
                </a:solidFill>
                <a:latin typeface="Century Gothic"/>
                <a:ea typeface="Century Gothic"/>
                <a:cs typeface="Century Gothic"/>
                <a:sym typeface="Century Gothic"/>
              </a:rPr>
              <a:t> is checked</a:t>
            </a:r>
            <a:endParaRPr/>
          </a:p>
          <a:p>
            <a:pPr marL="603478" marR="0" lvl="0" indent="-457200" algn="l" rtl="0">
              <a:spcBef>
                <a:spcPts val="800"/>
              </a:spcBef>
              <a:spcAft>
                <a:spcPts val="0"/>
              </a:spcAft>
              <a:buClr>
                <a:schemeClr val="dk1"/>
              </a:buClr>
              <a:buSzPts val="2400"/>
              <a:buFont typeface="Century Gothic"/>
              <a:buAutoNum type="arabicPeriod" startAt="6"/>
            </a:pPr>
            <a:r>
              <a:rPr lang="en-US" sz="2400" b="0" i="0" u="none" strike="noStrike" cap="none">
                <a:solidFill>
                  <a:schemeClr val="dk1"/>
                </a:solidFill>
                <a:latin typeface="Century Gothic"/>
                <a:ea typeface="Century Gothic"/>
                <a:cs typeface="Century Gothic"/>
                <a:sym typeface="Century Gothic"/>
              </a:rPr>
              <a:t>Click </a:t>
            </a:r>
            <a:r>
              <a:rPr lang="en-US" sz="2400" b="1" i="0" u="none" strike="noStrike" cap="none">
                <a:solidFill>
                  <a:schemeClr val="dk1"/>
                </a:solidFill>
                <a:latin typeface="Century Gothic"/>
                <a:ea typeface="Century Gothic"/>
                <a:cs typeface="Century Gothic"/>
                <a:sym typeface="Century Gothic"/>
              </a:rPr>
              <a:t>OK</a:t>
            </a:r>
            <a:r>
              <a:rPr lang="en-US" sz="2400" b="0" i="0" u="none" strike="noStrike" cap="none">
                <a:solidFill>
                  <a:schemeClr val="dk1"/>
                </a:solidFill>
                <a:latin typeface="Century Gothic"/>
                <a:ea typeface="Century Gothic"/>
                <a:cs typeface="Century Gothic"/>
                <a:sym typeface="Century Gothic"/>
              </a:rPr>
              <a:t> to get the Difference map.</a:t>
            </a:r>
            <a:endParaRPr/>
          </a:p>
          <a:p>
            <a:pPr marL="603478" marR="0" lvl="0" indent="-457200" algn="l" rtl="0">
              <a:spcBef>
                <a:spcPts val="800"/>
              </a:spcBef>
              <a:spcAft>
                <a:spcPts val="0"/>
              </a:spcAft>
              <a:buClr>
                <a:schemeClr val="dk1"/>
              </a:buClr>
              <a:buSzPts val="2400"/>
              <a:buFont typeface="Century Gothic"/>
              <a:buAutoNum type="arabicPeriod" startAt="6"/>
            </a:pPr>
            <a:r>
              <a:rPr lang="en-US" sz="2400" b="0" i="0" u="none" strike="noStrike" cap="none">
                <a:solidFill>
                  <a:schemeClr val="dk1"/>
                </a:solidFill>
                <a:latin typeface="Century Gothic"/>
                <a:ea typeface="Century Gothic"/>
                <a:cs typeface="Century Gothic"/>
                <a:sym typeface="Century Gothic"/>
              </a:rPr>
              <a:t>Make the difference layer transparent by right clicking on layer </a:t>
            </a:r>
            <a:r>
              <a:rPr lang="en-US" sz="2400" b="1" i="0" u="none" strike="noStrike" cap="none">
                <a:solidFill>
                  <a:schemeClr val="dk1"/>
                </a:solidFill>
                <a:latin typeface="Century Gothic"/>
                <a:ea typeface="Century Gothic"/>
                <a:cs typeface="Century Gothic"/>
                <a:sym typeface="Century Gothic"/>
              </a:rPr>
              <a:t>Properties</a:t>
            </a:r>
            <a:r>
              <a:rPr lang="en-US" sz="2400" b="0" i="0" u="none" strike="noStrike" cap="none">
                <a:solidFill>
                  <a:schemeClr val="dk1"/>
                </a:solidFill>
                <a:latin typeface="Century Gothic"/>
                <a:ea typeface="Century Gothic"/>
                <a:cs typeface="Century Gothic"/>
                <a:sym typeface="Century Gothic"/>
              </a:rPr>
              <a:t> &gt; </a:t>
            </a:r>
            <a:r>
              <a:rPr lang="en-US" sz="2400" b="1" i="0" u="none" strike="noStrike" cap="none">
                <a:solidFill>
                  <a:schemeClr val="dk1"/>
                </a:solidFill>
                <a:latin typeface="Century Gothic"/>
                <a:ea typeface="Century Gothic"/>
                <a:cs typeface="Century Gothic"/>
                <a:sym typeface="Century Gothic"/>
              </a:rPr>
              <a:t>Transparency</a:t>
            </a:r>
            <a:r>
              <a:rPr lang="en-US" sz="2400" b="0" i="0" u="none" strike="noStrike" cap="none">
                <a:solidFill>
                  <a:schemeClr val="dk1"/>
                </a:solidFill>
                <a:latin typeface="Century Gothic"/>
                <a:ea typeface="Century Gothic"/>
                <a:cs typeface="Century Gothic"/>
                <a:sym typeface="Century Gothic"/>
              </a:rPr>
              <a:t> and set the level to 50% so that you can see the map. Also toggle layers on and off to see the patterns</a:t>
            </a:r>
            <a:endParaRPr sz="2400" b="0" i="0" u="none" strike="noStrike" cap="none">
              <a:solidFill>
                <a:schemeClr val="dk1"/>
              </a:solidFill>
              <a:latin typeface="Century Gothic"/>
              <a:ea typeface="Century Gothic"/>
              <a:cs typeface="Century Gothic"/>
              <a:sym typeface="Century Gothic"/>
            </a:endParaRPr>
          </a:p>
        </p:txBody>
      </p:sp>
      <p:pic>
        <p:nvPicPr>
          <p:cNvPr id="291" name="Google Shape;291;p41" descr="Macintosh HD:Users:amitamehta:Desktop:Screen Shot 2017-10-26 at 1.55.50 PM.png"/>
          <p:cNvPicPr preferRelativeResize="0">
            <a:picLocks noGrp="1"/>
          </p:cNvPicPr>
          <p:nvPr>
            <p:ph type="body" idx="2"/>
          </p:nvPr>
        </p:nvPicPr>
        <p:blipFill rotWithShape="1">
          <a:blip r:embed="rId3">
            <a:alphaModFix/>
          </a:blip>
          <a:srcRect/>
          <a:stretch/>
        </p:blipFill>
        <p:spPr>
          <a:xfrm>
            <a:off x="6992086" y="1130283"/>
            <a:ext cx="4953851" cy="328931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2"/>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Discussion Questions</a:t>
            </a:r>
            <a:endParaRPr sz="2800" b="1" i="0" u="none" strike="noStrike" cap="none">
              <a:solidFill>
                <a:schemeClr val="dk1"/>
              </a:solidFill>
              <a:latin typeface="Century Gothic"/>
              <a:ea typeface="Century Gothic"/>
              <a:cs typeface="Century Gothic"/>
              <a:sym typeface="Century Gothic"/>
            </a:endParaRPr>
          </a:p>
        </p:txBody>
      </p:sp>
      <p:sp>
        <p:nvSpPr>
          <p:cNvPr id="297" name="Google Shape;297;p42"/>
          <p:cNvSpPr txBox="1">
            <a:spLocks noGrp="1"/>
          </p:cNvSpPr>
          <p:nvPr>
            <p:ph type="body" idx="1"/>
          </p:nvPr>
        </p:nvSpPr>
        <p:spPr>
          <a:xfrm>
            <a:off x="242252" y="1130283"/>
            <a:ext cx="11871960" cy="52705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Over the SFV watershed, which year had more precipitation in December?</a:t>
            </a:r>
            <a:br>
              <a:rPr lang="en-US" sz="2400" b="0" i="0" u="none" strike="noStrike" cap="none">
                <a:solidFill>
                  <a:schemeClr val="dk1"/>
                </a:solidFill>
                <a:latin typeface="Century Gothic"/>
                <a:ea typeface="Century Gothic"/>
                <a:cs typeface="Century Gothic"/>
                <a:sym typeface="Century Gothic"/>
              </a:rPr>
            </a:b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Based on the zonal statics, what are the means and standard deviations for the two years? What were the minimum and maximum precipitation values for the two years?</a:t>
            </a:r>
            <a:br>
              <a:rPr lang="en-US" sz="2400" b="0" i="0" u="none" strike="noStrike" cap="none">
                <a:solidFill>
                  <a:schemeClr val="dk1"/>
                </a:solidFill>
                <a:latin typeface="Century Gothic"/>
                <a:ea typeface="Century Gothic"/>
                <a:cs typeface="Century Gothic"/>
                <a:sym typeface="Century Gothic"/>
              </a:rPr>
            </a:b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Discuss the nature of the precipitation histograms in the two Decembers in terms of rainfall frequency distribution. </a:t>
            </a:r>
            <a:br>
              <a:rPr lang="en-US" sz="2400" b="0" i="0" u="none" strike="noStrike" cap="none">
                <a:solidFill>
                  <a:schemeClr val="dk1"/>
                </a:solidFill>
                <a:latin typeface="Century Gothic"/>
                <a:ea typeface="Century Gothic"/>
                <a:cs typeface="Century Gothic"/>
                <a:sym typeface="Century Gothic"/>
              </a:rPr>
            </a:b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From the statistics and the precipitation difference, which December had less water availability? Over the SFV watershed, what was mean deficiency of precipitation (in mm/month)? Which areas of the watershed experienced large differences?</a:t>
            </a: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3"/>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Discussion Questions</a:t>
            </a:r>
            <a:endParaRPr sz="2800" b="1" i="0" u="none" strike="noStrike" cap="none">
              <a:solidFill>
                <a:schemeClr val="dk1"/>
              </a:solidFill>
              <a:latin typeface="Century Gothic"/>
              <a:ea typeface="Century Gothic"/>
              <a:cs typeface="Century Gothic"/>
              <a:sym typeface="Century Gothic"/>
            </a:endParaRPr>
          </a:p>
        </p:txBody>
      </p:sp>
      <p:sp>
        <p:nvSpPr>
          <p:cNvPr id="303" name="Google Shape;303;p43"/>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5"/>
            </a:pPr>
            <a:r>
              <a:rPr lang="en-US" sz="2400" b="0" i="0" u="none" strike="noStrike" cap="none">
                <a:solidFill>
                  <a:schemeClr val="dk1"/>
                </a:solidFill>
                <a:latin typeface="Century Gothic"/>
                <a:ea typeface="Century Gothic"/>
                <a:cs typeface="Century Gothic"/>
                <a:sym typeface="Century Gothic"/>
              </a:rPr>
              <a:t>Based on the difference map, can you guess which areas of the SFV watershed will have larger differences in soil moisture and vegetation in subsequent months? </a:t>
            </a:r>
            <a:endParaRPr/>
          </a:p>
          <a:p>
            <a:pPr marL="603478" marR="0" lvl="0" indent="-304800" algn="l" rtl="0">
              <a:spcBef>
                <a:spcPts val="800"/>
              </a:spcBef>
              <a:spcAft>
                <a:spcPts val="0"/>
              </a:spcAft>
              <a:buClr>
                <a:schemeClr val="dk1"/>
              </a:buClr>
              <a:buSzPts val="2400"/>
              <a:buFont typeface="Century Gothic"/>
              <a:buNone/>
            </a:pP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startAt="5"/>
            </a:pPr>
            <a:r>
              <a:rPr lang="en-US" sz="2400" b="0" i="0" u="none" strike="noStrike" cap="none">
                <a:solidFill>
                  <a:schemeClr val="dk1"/>
                </a:solidFill>
                <a:latin typeface="Century Gothic"/>
                <a:ea typeface="Century Gothic"/>
                <a:cs typeface="Century Gothic"/>
                <a:sym typeface="Century Gothic"/>
              </a:rPr>
              <a:t>If you do not interpolate IMERG precipitation data would your results be different? Why?</a:t>
            </a:r>
            <a:endParaRPr/>
          </a:p>
          <a:p>
            <a:pPr marL="603478" marR="0" lvl="0" indent="-304800" algn="l" rtl="0">
              <a:spcBef>
                <a:spcPts val="800"/>
              </a:spcBef>
              <a:spcAft>
                <a:spcPts val="0"/>
              </a:spcAft>
              <a:buClr>
                <a:schemeClr val="dk1"/>
              </a:buClr>
              <a:buSzPts val="2400"/>
              <a:buFont typeface="Century Gothic"/>
              <a:buNone/>
            </a:pP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startAt="5"/>
            </a:pPr>
            <a:r>
              <a:rPr lang="en-US" sz="2400" b="0" i="0" u="none" strike="noStrike" cap="none">
                <a:solidFill>
                  <a:schemeClr val="dk1"/>
                </a:solidFill>
                <a:latin typeface="Century Gothic"/>
                <a:ea typeface="Century Gothic"/>
                <a:cs typeface="Century Gothic"/>
                <a:sym typeface="Century Gothic"/>
              </a:rPr>
              <a:t>Based on the procedure used in this exercise, can you outline the steps (including data and tools) you would take to monitor weekly precipitation availability and pattern in near real-time?</a:t>
            </a:r>
            <a:endParaRPr sz="2400" b="0" i="0" u="none" strike="noStrike" cap="none">
              <a:solidFill>
                <a:schemeClr val="dk1"/>
              </a:solidFill>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1321692" y="4914998"/>
            <a:ext cx="9545440" cy="1643370"/>
          </a:xfrm>
          <a:prstGeom prst="rect">
            <a:avLst/>
          </a:prstGeom>
          <a:noFill/>
          <a:ln>
            <a:noFill/>
          </a:ln>
        </p:spPr>
        <p:txBody>
          <a:bodyPr spcFirstLastPara="1" wrap="square" lIns="121875" tIns="60925" rIns="121875" bIns="60925" anchor="ctr" anchorCtr="0">
            <a:noAutofit/>
          </a:bodyPr>
          <a:lstStyle/>
          <a:p>
            <a:pPr marL="0" marR="0" lvl="0" indent="0" algn="ctr" rtl="0">
              <a:spcBef>
                <a:spcPts val="0"/>
              </a:spcBef>
              <a:spcAft>
                <a:spcPts val="0"/>
              </a:spcAft>
              <a:buClr>
                <a:schemeClr val="dk1"/>
              </a:buClr>
              <a:buSzPts val="3200"/>
              <a:buFont typeface="Century Gothic"/>
              <a:buNone/>
            </a:pPr>
            <a:r>
              <a:rPr lang="en-US" sz="3200" b="0" i="0" u="none" strike="noStrike" cap="none">
                <a:solidFill>
                  <a:schemeClr val="dk1"/>
                </a:solidFill>
                <a:latin typeface="Century Gothic"/>
                <a:ea typeface="Century Gothic"/>
                <a:cs typeface="Century Gothic"/>
                <a:sym typeface="Century Gothic"/>
              </a:rPr>
              <a:t>Subset Data and Make </a:t>
            </a:r>
            <a:br>
              <a:rPr lang="en-US" sz="3200" b="0" i="0" u="none" strike="noStrike" cap="none">
                <a:solidFill>
                  <a:schemeClr val="dk1"/>
                </a:solidFill>
                <a:latin typeface="Century Gothic"/>
                <a:ea typeface="Century Gothic"/>
                <a:cs typeface="Century Gothic"/>
                <a:sym typeface="Century Gothic"/>
              </a:rPr>
            </a:br>
            <a:r>
              <a:rPr lang="en-US" sz="3200" b="0" i="0" u="none" strike="noStrike" cap="none">
                <a:solidFill>
                  <a:schemeClr val="dk1"/>
                </a:solidFill>
                <a:latin typeface="Century Gothic"/>
                <a:ea typeface="Century Gothic"/>
                <a:cs typeface="Century Gothic"/>
                <a:sym typeface="Century Gothic"/>
              </a:rPr>
              <a:t>Monthly Precipitation Time Series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Subset Data and Make Monthly Precipitation Time Series</a:t>
            </a:r>
            <a:endParaRPr sz="2800" b="1" i="0" u="none" strike="noStrike" cap="none">
              <a:solidFill>
                <a:schemeClr val="dk1"/>
              </a:solidFill>
              <a:latin typeface="Century Gothic"/>
              <a:ea typeface="Century Gothic"/>
              <a:cs typeface="Century Gothic"/>
              <a:sym typeface="Century Gothic"/>
            </a:endParaRPr>
          </a:p>
        </p:txBody>
      </p:sp>
      <p:sp>
        <p:nvSpPr>
          <p:cNvPr id="100" name="Google Shape;100;p15"/>
          <p:cNvSpPr txBox="1">
            <a:spLocks noGrp="1"/>
          </p:cNvSpPr>
          <p:nvPr>
            <p:ph type="body" idx="1"/>
          </p:nvPr>
        </p:nvSpPr>
        <p:spPr>
          <a:xfrm>
            <a:off x="242252" y="1130283"/>
            <a:ext cx="11704320" cy="5187862"/>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Go to Giovanni: </a:t>
            </a:r>
            <a:r>
              <a:rPr lang="en-US" sz="2400" b="0" i="0" u="sng" strike="noStrike" cap="none">
                <a:solidFill>
                  <a:schemeClr val="hlink"/>
                </a:solidFill>
                <a:latin typeface="Century Gothic"/>
                <a:ea typeface="Century Gothic"/>
                <a:cs typeface="Century Gothic"/>
                <a:sym typeface="Century Gothic"/>
                <a:hlinkClick r:id="rId3"/>
              </a:rPr>
              <a:t>http://giovanni.gsfc.nasa.gov/giovanni</a:t>
            </a: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On the Giovanni page you will see the following options: </a:t>
            </a:r>
            <a:endParaRPr/>
          </a:p>
          <a:p>
            <a:pPr marL="621683" marR="0" lvl="1" indent="-255986" algn="l" rtl="0">
              <a:spcBef>
                <a:spcPts val="400"/>
              </a:spcBef>
              <a:spcAft>
                <a:spcPts val="0"/>
              </a:spcAft>
              <a:buClr>
                <a:schemeClr val="dk1"/>
              </a:buClr>
              <a:buSzPts val="2400"/>
              <a:buFont typeface="Arial"/>
              <a:buChar char="–"/>
            </a:pPr>
            <a:r>
              <a:rPr lang="en-US" sz="2400" b="1" i="0" u="none" strike="noStrike" cap="none">
                <a:solidFill>
                  <a:schemeClr val="dk1"/>
                </a:solidFill>
                <a:latin typeface="Century Gothic"/>
                <a:ea typeface="Century Gothic"/>
                <a:cs typeface="Century Gothic"/>
                <a:sym typeface="Century Gothic"/>
              </a:rPr>
              <a:t>Select Plot:</a:t>
            </a:r>
            <a:r>
              <a:rPr lang="en-US" sz="2400" b="0" i="0" u="none" strike="noStrike" cap="none">
                <a:solidFill>
                  <a:schemeClr val="dk1"/>
                </a:solidFill>
                <a:latin typeface="Century Gothic"/>
                <a:ea typeface="Century Gothic"/>
                <a:cs typeface="Century Gothic"/>
                <a:sym typeface="Century Gothic"/>
              </a:rPr>
              <a:t> allows selection of analysis options</a:t>
            </a:r>
            <a:endParaRPr/>
          </a:p>
          <a:p>
            <a:pPr marL="621683" marR="0" lvl="1" indent="-255986" algn="l" rtl="0">
              <a:spcBef>
                <a:spcPts val="400"/>
              </a:spcBef>
              <a:spcAft>
                <a:spcPts val="0"/>
              </a:spcAft>
              <a:buClr>
                <a:schemeClr val="dk1"/>
              </a:buClr>
              <a:buSzPts val="2400"/>
              <a:buFont typeface="Arial"/>
              <a:buChar char="–"/>
            </a:pPr>
            <a:r>
              <a:rPr lang="en-US" sz="2400" b="1" i="0" u="none" strike="noStrike" cap="none">
                <a:solidFill>
                  <a:schemeClr val="dk1"/>
                </a:solidFill>
                <a:latin typeface="Century Gothic"/>
                <a:ea typeface="Century Gothic"/>
                <a:cs typeface="Century Gothic"/>
                <a:sym typeface="Century Gothic"/>
              </a:rPr>
              <a:t>Select Data Range:</a:t>
            </a:r>
            <a:r>
              <a:rPr lang="en-US" sz="2400" b="0" i="0" u="none" strike="noStrike" cap="none">
                <a:solidFill>
                  <a:schemeClr val="dk1"/>
                </a:solidFill>
                <a:latin typeface="Century Gothic"/>
                <a:ea typeface="Century Gothic"/>
                <a:cs typeface="Century Gothic"/>
                <a:sym typeface="Century Gothic"/>
              </a:rPr>
              <a:t> allows selection of a time period</a:t>
            </a:r>
            <a:endParaRPr/>
          </a:p>
          <a:p>
            <a:pPr marL="621683" marR="0" lvl="1" indent="-255986" algn="l" rtl="0">
              <a:spcBef>
                <a:spcPts val="400"/>
              </a:spcBef>
              <a:spcAft>
                <a:spcPts val="0"/>
              </a:spcAft>
              <a:buClr>
                <a:schemeClr val="dk1"/>
              </a:buClr>
              <a:buSzPts val="2400"/>
              <a:buFont typeface="Arial"/>
              <a:buChar char="–"/>
            </a:pPr>
            <a:r>
              <a:rPr lang="en-US" sz="2400" b="1" i="0" u="none" strike="noStrike" cap="none">
                <a:solidFill>
                  <a:schemeClr val="dk1"/>
                </a:solidFill>
                <a:latin typeface="Century Gothic"/>
                <a:ea typeface="Century Gothic"/>
                <a:cs typeface="Century Gothic"/>
                <a:sym typeface="Century Gothic"/>
              </a:rPr>
              <a:t>Select Region (Bounding Box or Shapefile):</a:t>
            </a:r>
            <a:r>
              <a:rPr lang="en-US" sz="2400" b="0" i="0" u="none" strike="noStrike" cap="none">
                <a:solidFill>
                  <a:schemeClr val="dk1"/>
                </a:solidFill>
                <a:latin typeface="Century Gothic"/>
                <a:ea typeface="Century Gothic"/>
                <a:cs typeface="Century Gothic"/>
                <a:sym typeface="Century Gothic"/>
              </a:rPr>
              <a:t> allows selection of a geographic region by latitude-longitude, map, or shapefile</a:t>
            </a:r>
            <a:endParaRPr/>
          </a:p>
          <a:p>
            <a:pPr marL="621683" marR="0" lvl="1" indent="-255986" algn="l" rtl="0">
              <a:spcBef>
                <a:spcPts val="400"/>
              </a:spcBef>
              <a:spcAft>
                <a:spcPts val="0"/>
              </a:spcAft>
              <a:buClr>
                <a:schemeClr val="dk1"/>
              </a:buClr>
              <a:buSzPts val="2400"/>
              <a:buFont typeface="Arial"/>
              <a:buChar char="–"/>
            </a:pPr>
            <a:r>
              <a:rPr lang="en-US" sz="2400" b="1" i="0" u="none" strike="noStrike" cap="none">
                <a:solidFill>
                  <a:schemeClr val="dk1"/>
                </a:solidFill>
                <a:latin typeface="Century Gothic"/>
                <a:ea typeface="Century Gothic"/>
                <a:cs typeface="Century Gothic"/>
                <a:sym typeface="Century Gothic"/>
              </a:rPr>
              <a:t>Keyword:</a:t>
            </a:r>
            <a:r>
              <a:rPr lang="en-US" sz="2400" b="0" i="0" u="none" strike="noStrike" cap="none">
                <a:solidFill>
                  <a:schemeClr val="dk1"/>
                </a:solidFill>
                <a:latin typeface="Century Gothic"/>
                <a:ea typeface="Century Gothic"/>
                <a:cs typeface="Century Gothic"/>
                <a:sym typeface="Century Gothic"/>
              </a:rPr>
              <a:t> allows search of data parameters by keyword</a:t>
            </a:r>
            <a:endParaRPr/>
          </a:p>
          <a:p>
            <a:pPr marL="621683" marR="0" lvl="1" indent="-255986" algn="l" rtl="0">
              <a:spcBef>
                <a:spcPts val="400"/>
              </a:spcBef>
              <a:spcAft>
                <a:spcPts val="0"/>
              </a:spcAft>
              <a:buClr>
                <a:schemeClr val="dk1"/>
              </a:buClr>
              <a:buSzPts val="2400"/>
              <a:buFont typeface="Arial"/>
              <a:buChar char="–"/>
            </a:pPr>
            <a:r>
              <a:rPr lang="en-US" sz="2400" b="1" i="0" u="none" strike="noStrike" cap="none">
                <a:solidFill>
                  <a:schemeClr val="dk1"/>
                </a:solidFill>
                <a:latin typeface="Century Gothic"/>
                <a:ea typeface="Century Gothic"/>
                <a:cs typeface="Century Gothic"/>
                <a:sym typeface="Century Gothic"/>
              </a:rPr>
              <a:t>Plot Data:</a:t>
            </a:r>
            <a:r>
              <a:rPr lang="en-US" sz="2400" b="0" i="0" u="none" strike="noStrike" cap="none">
                <a:solidFill>
                  <a:schemeClr val="dk1"/>
                </a:solidFill>
                <a:latin typeface="Century Gothic"/>
                <a:ea typeface="Century Gothic"/>
                <a:cs typeface="Century Gothic"/>
                <a:sym typeface="Century Gothic"/>
              </a:rPr>
              <a:t> (located on the bottom right of the page) begins the action to make a desired plot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Subset Data and Make Monthly Precipitation Time Series</a:t>
            </a:r>
            <a:endParaRPr sz="2800" b="1" i="0" u="none" strike="noStrike" cap="none">
              <a:solidFill>
                <a:schemeClr val="dk1"/>
              </a:solidFill>
              <a:latin typeface="Century Gothic"/>
              <a:ea typeface="Century Gothic"/>
              <a:cs typeface="Century Gothic"/>
              <a:sym typeface="Century Gothic"/>
            </a:endParaRPr>
          </a:p>
        </p:txBody>
      </p:sp>
      <p:sp>
        <p:nvSpPr>
          <p:cNvPr id="106" name="Google Shape;106;p16"/>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startAt="3"/>
            </a:pPr>
            <a:r>
              <a:rPr lang="en-US" sz="2400" b="0" i="0" u="none" strike="noStrike" cap="none">
                <a:solidFill>
                  <a:schemeClr val="dk1"/>
                </a:solidFill>
                <a:latin typeface="Century Gothic"/>
                <a:ea typeface="Century Gothic"/>
                <a:cs typeface="Century Gothic"/>
                <a:sym typeface="Century Gothic"/>
              </a:rPr>
              <a:t>Enter the following options:</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Next to </a:t>
            </a:r>
            <a:r>
              <a:rPr lang="en-US" sz="2400" b="1" i="0" u="none" strike="noStrike" cap="none">
                <a:solidFill>
                  <a:schemeClr val="dk1"/>
                </a:solidFill>
                <a:latin typeface="Century Gothic"/>
                <a:ea typeface="Century Gothic"/>
                <a:cs typeface="Century Gothic"/>
                <a:sym typeface="Century Gothic"/>
              </a:rPr>
              <a:t>Keyword </a:t>
            </a:r>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Enter IMERG. Click </a:t>
            </a:r>
            <a:r>
              <a:rPr lang="en-US" sz="2400" b="1" i="0" u="none" strike="noStrike" cap="none">
                <a:solidFill>
                  <a:schemeClr val="dk1"/>
                </a:solidFill>
                <a:latin typeface="Century Gothic"/>
                <a:ea typeface="Century Gothic"/>
                <a:cs typeface="Century Gothic"/>
                <a:sym typeface="Century Gothic"/>
              </a:rPr>
              <a:t>Search</a:t>
            </a:r>
            <a:endParaRPr sz="2400" b="0" i="0" u="none" strike="noStrike" cap="none">
              <a:solidFill>
                <a:schemeClr val="dk1"/>
              </a:solidFill>
              <a:latin typeface="Century Gothic"/>
              <a:ea typeface="Century Gothic"/>
              <a:cs typeface="Century Gothic"/>
              <a:sym typeface="Century Gothic"/>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Select </a:t>
            </a:r>
            <a:r>
              <a:rPr lang="en-US" sz="2400" b="1" i="0" u="none" strike="noStrike" cap="none">
                <a:solidFill>
                  <a:schemeClr val="dk1"/>
                </a:solidFill>
                <a:latin typeface="Century Gothic"/>
                <a:ea typeface="Century Gothic"/>
                <a:cs typeface="Century Gothic"/>
                <a:sym typeface="Century Gothic"/>
              </a:rPr>
              <a:t>Merged satellite-gauge precipitation estimate – Final Run (recommended for general use) (GPM_3IMERGM v04)</a:t>
            </a:r>
            <a:endParaRPr sz="2400" b="0" i="0" u="none" strike="noStrike" cap="none">
              <a:solidFill>
                <a:schemeClr val="dk1"/>
              </a:solidFill>
              <a:latin typeface="Century Gothic"/>
              <a:ea typeface="Century Gothic"/>
              <a:cs typeface="Century Gothic"/>
              <a:sym typeface="Century Gothic"/>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Set units to be mm/month</a:t>
            </a:r>
            <a:endParaRPr sz="2400" b="0" i="0" u="none" strike="noStrike" cap="none">
              <a:solidFill>
                <a:schemeClr val="dk1"/>
              </a:solidFill>
              <a:latin typeface="Century Gothic"/>
              <a:ea typeface="Century Gothic"/>
              <a:cs typeface="Century Gothic"/>
              <a:sym typeface="Century Gothic"/>
            </a:endParaRPr>
          </a:p>
        </p:txBody>
      </p:sp>
      <p:pic>
        <p:nvPicPr>
          <p:cNvPr id="107" name="Google Shape;107;p16"/>
          <p:cNvPicPr preferRelativeResize="0"/>
          <p:nvPr/>
        </p:nvPicPr>
        <p:blipFill rotWithShape="1">
          <a:blip r:embed="rId3">
            <a:alphaModFix/>
          </a:blip>
          <a:srcRect/>
          <a:stretch/>
        </p:blipFill>
        <p:spPr>
          <a:xfrm>
            <a:off x="254951" y="4067472"/>
            <a:ext cx="5852160" cy="2104728"/>
          </a:xfrm>
          <a:prstGeom prst="rect">
            <a:avLst/>
          </a:prstGeom>
          <a:noFill/>
          <a:ln>
            <a:noFill/>
          </a:ln>
        </p:spPr>
      </p:pic>
      <p:cxnSp>
        <p:nvCxnSpPr>
          <p:cNvPr id="108" name="Google Shape;108;p16"/>
          <p:cNvCxnSpPr/>
          <p:nvPr/>
        </p:nvCxnSpPr>
        <p:spPr>
          <a:xfrm flipH="1">
            <a:off x="4799012" y="5367337"/>
            <a:ext cx="152400" cy="533400"/>
          </a:xfrm>
          <a:prstGeom prst="straightConnector1">
            <a:avLst/>
          </a:prstGeom>
          <a:noFill/>
          <a:ln w="381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09" name="Google Shape;109;p16"/>
          <p:cNvPicPr preferRelativeResize="0"/>
          <p:nvPr/>
        </p:nvPicPr>
        <p:blipFill rotWithShape="1">
          <a:blip r:embed="rId4">
            <a:alphaModFix/>
          </a:blip>
          <a:srcRect/>
          <a:stretch/>
        </p:blipFill>
        <p:spPr>
          <a:xfrm>
            <a:off x="6246812" y="4600372"/>
            <a:ext cx="5699760" cy="1038929"/>
          </a:xfrm>
          <a:prstGeom prst="rect">
            <a:avLst/>
          </a:prstGeom>
          <a:noFill/>
          <a:ln>
            <a:noFill/>
          </a:ln>
        </p:spPr>
      </p:pic>
      <p:sp>
        <p:nvSpPr>
          <p:cNvPr id="110" name="Google Shape;110;p16"/>
          <p:cNvSpPr/>
          <p:nvPr/>
        </p:nvSpPr>
        <p:spPr>
          <a:xfrm>
            <a:off x="10818812" y="4648200"/>
            <a:ext cx="685800" cy="352628"/>
          </a:xfrm>
          <a:prstGeom prst="rect">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Subset Data and Make Monthly Precipitation Time Series</a:t>
            </a:r>
            <a:endParaRPr/>
          </a:p>
        </p:txBody>
      </p:sp>
      <p:sp>
        <p:nvSpPr>
          <p:cNvPr id="116" name="Google Shape;116;p17"/>
          <p:cNvSpPr txBox="1">
            <a:spLocks noGrp="1"/>
          </p:cNvSpPr>
          <p:nvPr>
            <p:ph type="body" idx="1"/>
          </p:nvPr>
        </p:nvSpPr>
        <p:spPr>
          <a:xfrm>
            <a:off x="242252" y="1130283"/>
            <a:ext cx="7833360" cy="5041917"/>
          </a:xfrm>
          <a:prstGeom prst="rect">
            <a:avLst/>
          </a:prstGeom>
          <a:noFill/>
          <a:ln>
            <a:noFill/>
          </a:ln>
        </p:spPr>
        <p:txBody>
          <a:bodyPr spcFirstLastPara="1" wrap="square" lIns="0" tIns="60925" rIns="121875" bIns="60925" anchor="t" anchorCtr="0">
            <a:noAutofit/>
          </a:bodyPr>
          <a:lstStyle/>
          <a:p>
            <a:pPr marL="621683" marR="0" lvl="1" indent="-255986" algn="l" rtl="0">
              <a:spcBef>
                <a:spcPts val="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Under Select Plot </a:t>
            </a:r>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The default selection is </a:t>
            </a:r>
            <a:r>
              <a:rPr lang="en-US" sz="2400" b="1" i="0" u="none" strike="noStrike" cap="none">
                <a:solidFill>
                  <a:schemeClr val="dk1"/>
                </a:solidFill>
                <a:latin typeface="Century Gothic"/>
                <a:ea typeface="Century Gothic"/>
                <a:cs typeface="Century Gothic"/>
                <a:sym typeface="Century Gothic"/>
              </a:rPr>
              <a:t>Maps: Time Averaged Map</a:t>
            </a:r>
            <a:r>
              <a:rPr lang="en-US" sz="2400" b="0" i="0" u="none" strike="noStrike" cap="none">
                <a:solidFill>
                  <a:schemeClr val="dk1"/>
                </a:solidFill>
                <a:latin typeface="Century Gothic"/>
                <a:ea typeface="Century Gothic"/>
                <a:cs typeface="Century Gothic"/>
                <a:sym typeface="Century Gothic"/>
              </a:rPr>
              <a:t>. Select </a:t>
            </a:r>
            <a:r>
              <a:rPr lang="en-US" sz="2400" b="1" i="0" u="none" strike="noStrike" cap="none">
                <a:solidFill>
                  <a:schemeClr val="dk1"/>
                </a:solidFill>
                <a:latin typeface="Century Gothic"/>
                <a:ea typeface="Century Gothic"/>
                <a:cs typeface="Century Gothic"/>
                <a:sym typeface="Century Gothic"/>
              </a:rPr>
              <a:t>Time Series</a:t>
            </a:r>
            <a:r>
              <a:rPr lang="en-US" sz="2400" b="0" i="0" u="none" strike="noStrike" cap="none">
                <a:solidFill>
                  <a:schemeClr val="dk1"/>
                </a:solidFill>
                <a:latin typeface="Century Gothic"/>
                <a:ea typeface="Century Gothic"/>
                <a:cs typeface="Century Gothic"/>
                <a:sym typeface="Century Gothic"/>
              </a:rPr>
              <a:t>, and then select </a:t>
            </a:r>
            <a:r>
              <a:rPr lang="en-US" sz="2400" b="1" i="0" u="none" strike="noStrike" cap="none">
                <a:solidFill>
                  <a:schemeClr val="dk1"/>
                </a:solidFill>
                <a:latin typeface="Century Gothic"/>
                <a:ea typeface="Century Gothic"/>
                <a:cs typeface="Century Gothic"/>
                <a:sym typeface="Century Gothic"/>
              </a:rPr>
              <a:t>Area Averaged</a:t>
            </a:r>
            <a:r>
              <a:rPr lang="en-US" sz="2400" b="0" i="0" u="none" strike="noStrike" cap="none">
                <a:solidFill>
                  <a:schemeClr val="dk1"/>
                </a:solidFill>
                <a:latin typeface="Century Gothic"/>
                <a:ea typeface="Century Gothic"/>
                <a:cs typeface="Century Gothic"/>
                <a:sym typeface="Century Gothic"/>
              </a:rPr>
              <a:t> from the drop-down menu</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Under Select Region (Bounding Box or Shape)</a:t>
            </a:r>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Enter the longitude-latitude around Parana: </a:t>
            </a:r>
            <a:br>
              <a:rPr lang="en-US" sz="2400" b="0" i="0" u="none" strike="noStrike" cap="none">
                <a:solidFill>
                  <a:schemeClr val="dk1"/>
                </a:solidFill>
                <a:latin typeface="Century Gothic"/>
                <a:ea typeface="Century Gothic"/>
                <a:cs typeface="Century Gothic"/>
                <a:sym typeface="Century Gothic"/>
              </a:rPr>
            </a:br>
            <a:r>
              <a:rPr lang="en-US" sz="2400" b="0" i="0" u="none" strike="noStrike" cap="none">
                <a:solidFill>
                  <a:schemeClr val="dk1"/>
                </a:solidFill>
                <a:latin typeface="Century Gothic"/>
                <a:ea typeface="Century Gothic"/>
                <a:cs typeface="Century Gothic"/>
                <a:sym typeface="Century Gothic"/>
              </a:rPr>
              <a:t>-60.0, -28.0, -48.0, -23.5</a:t>
            </a:r>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Note: west longitudes and south latitudes are negative, whereas east longitudes and north latitudes are positive</a:t>
            </a:r>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the map icon      to see the region </a:t>
            </a:r>
            <a:endParaRPr/>
          </a:p>
        </p:txBody>
      </p:sp>
      <p:pic>
        <p:nvPicPr>
          <p:cNvPr id="117" name="Google Shape;117;p17"/>
          <p:cNvPicPr preferRelativeResize="0">
            <a:picLocks noGrp="1"/>
          </p:cNvPicPr>
          <p:nvPr>
            <p:ph type="body" idx="2"/>
          </p:nvPr>
        </p:nvPicPr>
        <p:blipFill rotWithShape="1">
          <a:blip r:embed="rId3">
            <a:alphaModFix/>
          </a:blip>
          <a:srcRect/>
          <a:stretch/>
        </p:blipFill>
        <p:spPr>
          <a:xfrm>
            <a:off x="8248896" y="1130283"/>
            <a:ext cx="3697676" cy="2678050"/>
          </a:xfrm>
          <a:prstGeom prst="rect">
            <a:avLst/>
          </a:prstGeom>
          <a:noFill/>
          <a:ln>
            <a:noFill/>
          </a:ln>
        </p:spPr>
      </p:pic>
      <p:pic>
        <p:nvPicPr>
          <p:cNvPr id="118" name="Google Shape;118;p17" descr="../../../../../../Desktop/Screen%20Shot%202017-11-08%20at%202."/>
          <p:cNvPicPr preferRelativeResize="0"/>
          <p:nvPr/>
        </p:nvPicPr>
        <p:blipFill rotWithShape="1">
          <a:blip r:embed="rId4">
            <a:alphaModFix/>
          </a:blip>
          <a:srcRect/>
          <a:stretch/>
        </p:blipFill>
        <p:spPr>
          <a:xfrm>
            <a:off x="4418012" y="5105400"/>
            <a:ext cx="457200" cy="422030"/>
          </a:xfrm>
          <a:prstGeom prst="rect">
            <a:avLst/>
          </a:prstGeom>
          <a:noFill/>
          <a:ln>
            <a:noFill/>
          </a:ln>
        </p:spPr>
      </p:pic>
      <p:cxnSp>
        <p:nvCxnSpPr>
          <p:cNvPr id="119" name="Google Shape;119;p17"/>
          <p:cNvCxnSpPr/>
          <p:nvPr/>
        </p:nvCxnSpPr>
        <p:spPr>
          <a:xfrm>
            <a:off x="7926033" y="2507408"/>
            <a:ext cx="381000" cy="304800"/>
          </a:xfrm>
          <a:prstGeom prst="straightConnector1">
            <a:avLst/>
          </a:prstGeom>
          <a:noFill/>
          <a:ln w="381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20" name="Google Shape;120;p17"/>
          <p:cNvPicPr preferRelativeResize="0"/>
          <p:nvPr/>
        </p:nvPicPr>
        <p:blipFill rotWithShape="1">
          <a:blip r:embed="rId5">
            <a:alphaModFix/>
          </a:blip>
          <a:srcRect/>
          <a:stretch/>
        </p:blipFill>
        <p:spPr>
          <a:xfrm>
            <a:off x="8307033" y="3646541"/>
            <a:ext cx="3639539" cy="2555663"/>
          </a:xfrm>
          <a:prstGeom prst="rect">
            <a:avLst/>
          </a:prstGeom>
          <a:noFill/>
          <a:ln>
            <a:noFill/>
          </a:ln>
        </p:spPr>
      </p:pic>
      <p:cxnSp>
        <p:nvCxnSpPr>
          <p:cNvPr id="121" name="Google Shape;121;p17"/>
          <p:cNvCxnSpPr/>
          <p:nvPr/>
        </p:nvCxnSpPr>
        <p:spPr>
          <a:xfrm>
            <a:off x="11047412" y="3646541"/>
            <a:ext cx="381000" cy="304800"/>
          </a:xfrm>
          <a:prstGeom prst="straightConnector1">
            <a:avLst/>
          </a:prstGeom>
          <a:noFill/>
          <a:ln w="381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Subset Data and Make Monthly Precipitation Time Series</a:t>
            </a:r>
            <a:endParaRPr/>
          </a:p>
        </p:txBody>
      </p:sp>
      <p:sp>
        <p:nvSpPr>
          <p:cNvPr id="127" name="Google Shape;127;p18"/>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21683" marR="0" lvl="1" indent="-255986" algn="l" rtl="0">
              <a:spcBef>
                <a:spcPts val="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Under Select Date Range (UTC)</a:t>
            </a:r>
            <a:endParaRPr/>
          </a:p>
          <a:p>
            <a:pPr marL="914240" marR="0" lvl="2" indent="-182848"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In the YYY-MM windows, enter 2015 - 01 for start and  2016 - 12 for the end date</a:t>
            </a:r>
            <a:endParaRPr sz="2400" b="0" i="0" u="none" strike="noStrike" cap="none">
              <a:solidFill>
                <a:schemeClr val="dk1"/>
              </a:solidFill>
              <a:latin typeface="Century Gothic"/>
              <a:ea typeface="Century Gothic"/>
              <a:cs typeface="Century Gothic"/>
              <a:sym typeface="Century Gothic"/>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Click on </a:t>
            </a:r>
            <a:r>
              <a:rPr lang="en-US" sz="2400" b="1" i="0" u="none" strike="noStrike" cap="none">
                <a:solidFill>
                  <a:schemeClr val="dk1"/>
                </a:solidFill>
                <a:latin typeface="Century Gothic"/>
                <a:ea typeface="Century Gothic"/>
                <a:cs typeface="Century Gothic"/>
                <a:sym typeface="Century Gothic"/>
              </a:rPr>
              <a:t>Plot Data</a:t>
            </a:r>
            <a:r>
              <a:rPr lang="en-US" sz="2400" b="0" i="0" u="none" strike="noStrike" cap="none">
                <a:solidFill>
                  <a:schemeClr val="dk1"/>
                </a:solidFill>
                <a:latin typeface="Century Gothic"/>
                <a:ea typeface="Century Gothic"/>
                <a:cs typeface="Century Gothic"/>
                <a:sym typeface="Century Gothic"/>
              </a:rPr>
              <a:t> (on the bottom right of the screen)</a:t>
            </a:r>
            <a:endParaRPr/>
          </a:p>
          <a:p>
            <a:pPr marL="621683" marR="0" lvl="1" indent="-255986" algn="l" rtl="0">
              <a:spcBef>
                <a:spcPts val="400"/>
              </a:spcBef>
              <a:spcAft>
                <a:spcPts val="0"/>
              </a:spcAft>
              <a:buClr>
                <a:schemeClr val="dk1"/>
              </a:buClr>
              <a:buSzPts val="2400"/>
              <a:buFont typeface="Arial"/>
              <a:buChar char="–"/>
            </a:pPr>
            <a:r>
              <a:rPr lang="en-US" sz="2400" b="0" i="0" u="none" strike="noStrike" cap="none">
                <a:solidFill>
                  <a:schemeClr val="dk1"/>
                </a:solidFill>
                <a:latin typeface="Century Gothic"/>
                <a:ea typeface="Century Gothic"/>
                <a:cs typeface="Century Gothic"/>
                <a:sym typeface="Century Gothic"/>
              </a:rPr>
              <a:t>You will get the following time series plot</a:t>
            </a:r>
            <a:endParaRPr sz="2400" b="0" i="0" u="none" strike="noStrike" cap="none">
              <a:solidFill>
                <a:schemeClr val="dk1"/>
              </a:solidFill>
              <a:latin typeface="Century Gothic"/>
              <a:ea typeface="Century Gothic"/>
              <a:cs typeface="Century Gothic"/>
              <a:sym typeface="Century Gothic"/>
            </a:endParaRPr>
          </a:p>
        </p:txBody>
      </p:sp>
      <p:pic>
        <p:nvPicPr>
          <p:cNvPr id="128" name="Google Shape;128;p18" descr="Macintosh HD:Users:amitamehta:Desktop:Screen Shot 2017-10-17 at 4.34.20 PM.png"/>
          <p:cNvPicPr preferRelativeResize="0"/>
          <p:nvPr/>
        </p:nvPicPr>
        <p:blipFill rotWithShape="1">
          <a:blip r:embed="rId3">
            <a:alphaModFix/>
          </a:blip>
          <a:srcRect/>
          <a:stretch/>
        </p:blipFill>
        <p:spPr>
          <a:xfrm>
            <a:off x="3435032" y="3417352"/>
            <a:ext cx="5318760" cy="3003265"/>
          </a:xfrm>
          <a:prstGeom prst="rect">
            <a:avLst/>
          </a:prstGeom>
          <a:noFill/>
          <a:ln>
            <a:noFill/>
          </a:ln>
        </p:spPr>
      </p:pic>
      <p:cxnSp>
        <p:nvCxnSpPr>
          <p:cNvPr id="129" name="Google Shape;129;p18"/>
          <p:cNvCxnSpPr/>
          <p:nvPr/>
        </p:nvCxnSpPr>
        <p:spPr>
          <a:xfrm flipH="1">
            <a:off x="8728391" y="3027764"/>
            <a:ext cx="762000" cy="389588"/>
          </a:xfrm>
          <a:prstGeom prst="straightConnector1">
            <a:avLst/>
          </a:prstGeom>
          <a:noFill/>
          <a:ln w="381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242252" y="276992"/>
            <a:ext cx="11704320" cy="576299"/>
          </a:xfrm>
          <a:prstGeom prst="rect">
            <a:avLst/>
          </a:prstGeom>
          <a:noFill/>
          <a:ln>
            <a:noFill/>
          </a:ln>
        </p:spPr>
        <p:txBody>
          <a:bodyPr spcFirstLastPara="1" wrap="square" lIns="121875" tIns="60925" rIns="121875" bIns="60925" anchor="ctr" anchorCtr="0">
            <a:noAutofit/>
          </a:bodyPr>
          <a:lstStyle/>
          <a:p>
            <a:pPr marL="0" marR="0" lvl="0" indent="0" algn="l" rtl="0">
              <a:spcBef>
                <a:spcPts val="0"/>
              </a:spcBef>
              <a:spcAft>
                <a:spcPts val="0"/>
              </a:spcAft>
              <a:buClr>
                <a:schemeClr val="dk1"/>
              </a:buClr>
              <a:buSzPts val="2800"/>
              <a:buFont typeface="Century Gothic"/>
              <a:buNone/>
            </a:pPr>
            <a:r>
              <a:rPr lang="en-US" sz="2800" b="1" i="0" u="none" strike="noStrike" cap="none">
                <a:solidFill>
                  <a:schemeClr val="dk1"/>
                </a:solidFill>
                <a:latin typeface="Century Gothic"/>
                <a:ea typeface="Century Gothic"/>
                <a:cs typeface="Century Gothic"/>
                <a:sym typeface="Century Gothic"/>
              </a:rPr>
              <a:t>Discussion Questions</a:t>
            </a:r>
            <a:endParaRPr sz="2800" b="1" i="0" u="none" strike="noStrike" cap="none">
              <a:solidFill>
                <a:schemeClr val="dk1"/>
              </a:solidFill>
              <a:latin typeface="Century Gothic"/>
              <a:ea typeface="Century Gothic"/>
              <a:cs typeface="Century Gothic"/>
              <a:sym typeface="Century Gothic"/>
            </a:endParaRPr>
          </a:p>
        </p:txBody>
      </p:sp>
      <p:sp>
        <p:nvSpPr>
          <p:cNvPr id="135" name="Google Shape;135;p19"/>
          <p:cNvSpPr txBox="1">
            <a:spLocks noGrp="1"/>
          </p:cNvSpPr>
          <p:nvPr>
            <p:ph type="body" idx="1"/>
          </p:nvPr>
        </p:nvSpPr>
        <p:spPr>
          <a:xfrm>
            <a:off x="242252" y="1130283"/>
            <a:ext cx="11704320" cy="5041917"/>
          </a:xfrm>
          <a:prstGeom prst="rect">
            <a:avLst/>
          </a:prstGeom>
          <a:noFill/>
          <a:ln>
            <a:noFill/>
          </a:ln>
        </p:spPr>
        <p:txBody>
          <a:bodyPr spcFirstLastPara="1" wrap="square" lIns="0" tIns="60925" rIns="121875" bIns="60925" anchor="t" anchorCtr="0">
            <a:noAutofit/>
          </a:bodyPr>
          <a:lstStyle/>
          <a:p>
            <a:pPr marL="603478" marR="0" lvl="0" indent="-457200" algn="l" rtl="0">
              <a:spcBef>
                <a:spcPts val="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Which month/year had the maximum rainfall over Parana? Note the magnitude of the rainfall (with units) for this month.</a:t>
            </a:r>
            <a:br>
              <a:rPr lang="en-US" sz="2400" b="0" i="0" u="none" strike="noStrike" cap="none">
                <a:solidFill>
                  <a:schemeClr val="dk1"/>
                </a:solidFill>
                <a:latin typeface="Century Gothic"/>
                <a:ea typeface="Century Gothic"/>
                <a:cs typeface="Century Gothic"/>
                <a:sym typeface="Century Gothic"/>
              </a:rPr>
            </a:br>
            <a:br>
              <a:rPr lang="en-US" sz="2400" b="0" i="0" u="none" strike="noStrike" cap="none">
                <a:solidFill>
                  <a:schemeClr val="dk1"/>
                </a:solidFill>
                <a:latin typeface="Century Gothic"/>
                <a:ea typeface="Century Gothic"/>
                <a:cs typeface="Century Gothic"/>
                <a:sym typeface="Century Gothic"/>
              </a:rPr>
            </a:br>
            <a:endParaRPr sz="2400" b="0" i="0" u="none" strike="noStrike" cap="none">
              <a:solidFill>
                <a:schemeClr val="dk1"/>
              </a:solidFill>
              <a:latin typeface="Century Gothic"/>
              <a:ea typeface="Century Gothic"/>
              <a:cs typeface="Century Gothic"/>
              <a:sym typeface="Century Gothic"/>
            </a:endParaRPr>
          </a:p>
          <a:p>
            <a:pPr marL="603478" marR="0" lvl="0" indent="-457200" algn="l" rtl="0">
              <a:spcBef>
                <a:spcPts val="800"/>
              </a:spcBef>
              <a:spcAft>
                <a:spcPts val="0"/>
              </a:spcAft>
              <a:buClr>
                <a:schemeClr val="dk1"/>
              </a:buClr>
              <a:buSzPts val="2400"/>
              <a:buFont typeface="Century Gothic"/>
              <a:buAutoNum type="arabicPeriod"/>
            </a:pPr>
            <a:r>
              <a:rPr lang="en-US" sz="2400" b="0" i="0" u="none" strike="noStrike" cap="none">
                <a:solidFill>
                  <a:schemeClr val="dk1"/>
                </a:solidFill>
                <a:latin typeface="Century Gothic"/>
                <a:ea typeface="Century Gothic"/>
                <a:cs typeface="Century Gothic"/>
                <a:sym typeface="Century Gothic"/>
              </a:rPr>
              <a:t>Is the month of maximum rainfall the same in both 2015 and 2016? How much does the maximum rain magnitude differ from 2015 to 2016?</a:t>
            </a:r>
            <a:endParaRPr/>
          </a:p>
        </p:txBody>
      </p:sp>
    </p:spTree>
  </p:cSld>
  <p:clrMapOvr>
    <a:masterClrMapping/>
  </p:clrMapOvr>
</p:sld>
</file>

<file path=ppt/theme/theme1.xml><?xml version="1.0" encoding="utf-8"?>
<a:theme xmlns:a="http://schemas.openxmlformats.org/drawingml/2006/main" name="ARSET">
  <a:themeElements>
    <a:clrScheme name="CBP">
      <a:dk1>
        <a:srgbClr val="000000"/>
      </a:dk1>
      <a:lt1>
        <a:srgbClr val="FFFFFF"/>
      </a:lt1>
      <a:dk2>
        <a:srgbClr val="44546A"/>
      </a:dk2>
      <a:lt2>
        <a:srgbClr val="E7E6E6"/>
      </a:lt2>
      <a:accent1>
        <a:srgbClr val="3E4168"/>
      </a:accent1>
      <a:accent2>
        <a:srgbClr val="964034"/>
      </a:accent2>
      <a:accent3>
        <a:srgbClr val="9298A8"/>
      </a:accent3>
      <a:accent4>
        <a:srgbClr val="E97845"/>
      </a:accent4>
      <a:accent5>
        <a:srgbClr val="379CC3"/>
      </a:accent5>
      <a:accent6>
        <a:srgbClr val="2E8651"/>
      </a:accent6>
      <a:hlink>
        <a:srgbClr val="379CC3"/>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2613</Words>
  <Application>Microsoft Office PowerPoint</Application>
  <PresentationFormat>Custom</PresentationFormat>
  <Paragraphs>192</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Calibri</vt:lpstr>
      <vt:lpstr>Arial</vt:lpstr>
      <vt:lpstr>Century Gothic</vt:lpstr>
      <vt:lpstr>ARSET</vt:lpstr>
      <vt:lpstr>Precipitation Analysis</vt:lpstr>
      <vt:lpstr>Objectives</vt:lpstr>
      <vt:lpstr>Outline</vt:lpstr>
      <vt:lpstr>Subset Data and Make  Monthly Precipitation Time Series</vt:lpstr>
      <vt:lpstr>Subset Data and Make Monthly Precipitation Time Series</vt:lpstr>
      <vt:lpstr>Subset Data and Make Monthly Precipitation Time Series</vt:lpstr>
      <vt:lpstr>Subset Data and Make Monthly Precipitation Time Series</vt:lpstr>
      <vt:lpstr>Subset Data and Make Monthly Precipitation Time Series</vt:lpstr>
      <vt:lpstr>Discussion Questions</vt:lpstr>
      <vt:lpstr>Make and Download Monthly  Precipitation Maps</vt:lpstr>
      <vt:lpstr>Make and Download Monthly Precipitation Maps</vt:lpstr>
      <vt:lpstr>Make and Download Monthly Precipitation Maps</vt:lpstr>
      <vt:lpstr>Precipitation Analysis in QGIS</vt:lpstr>
      <vt:lpstr>Precipitation Analysis in QGIS</vt:lpstr>
      <vt:lpstr>Precipitation Analysis in QGIS</vt:lpstr>
      <vt:lpstr>Convert NetCDF IMERG Data to GeoTiff </vt:lpstr>
      <vt:lpstr>Convert NetCDF IMERG Data to GeoTiff </vt:lpstr>
      <vt:lpstr>Convert NetCDF IMERG Data to GeoTiff </vt:lpstr>
      <vt:lpstr>Convert NetCDF IMERG Data to GeoTiff </vt:lpstr>
      <vt:lpstr>Interpolate and Clip the Precipitation Data to SFV Watershed</vt:lpstr>
      <vt:lpstr>Interpolate and Clip the Precipitation Data to SFV Watershed</vt:lpstr>
      <vt:lpstr>Interpolate and Clip the Precipitation Data to SFV Watershed</vt:lpstr>
      <vt:lpstr>Interpolate and Clip the Precipitation Data to SFV Watershed</vt:lpstr>
      <vt:lpstr>Interpolate and Clip the Precipitation Data to SFV Watershed</vt:lpstr>
      <vt:lpstr>Precipitation Analysis over SFV Watershed</vt:lpstr>
      <vt:lpstr>Examine Histograms for Rainfall During December 2015 &amp; 2016</vt:lpstr>
      <vt:lpstr>Examine Mean and Standard Deviation of Rain Data Over SFV</vt:lpstr>
      <vt:lpstr>Examine Mean and Standard Deviation of Rain Data Over SFV</vt:lpstr>
      <vt:lpstr>Examine Mean and Standard Deviation of Rain Data Over SFV</vt:lpstr>
      <vt:lpstr>Examine Inter-Annual Difference in Precipitation</vt:lpstr>
      <vt:lpstr>Examine Inter-Annual Difference in Precipitation</vt:lpstr>
      <vt:lpstr>Discussion Questions</vt:lpstr>
      <vt:lpstr>Discussion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Precipitation Analysis</dc:title>
  <cp:lastModifiedBy>Oddo, Perry C (GSFC-617.0)[SCIENCE SYSTEMS AND APPLICATIONS INC]</cp:lastModifiedBy>
  <cp:revision>1</cp:revision>
  <dcterms:modified xsi:type="dcterms:W3CDTF">2022-10-26T19:25:05Z</dcterms:modified>
</cp:coreProperties>
</file>